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80" r:id="rId12"/>
    <p:sldId id="267" r:id="rId13"/>
    <p:sldId id="279" r:id="rId14"/>
    <p:sldId id="268" r:id="rId15"/>
    <p:sldId id="269" r:id="rId16"/>
    <p:sldId id="270" r:id="rId17"/>
    <p:sldId id="271" r:id="rId18"/>
    <p:sldId id="273" r:id="rId19"/>
    <p:sldId id="274" r:id="rId20"/>
    <p:sldId id="275" r:id="rId21"/>
    <p:sldId id="276" r:id="rId22"/>
    <p:sldId id="277" r:id="rId23"/>
    <p:sldId id="278" r:id="rId24"/>
    <p:sldId id="281" r:id="rId25"/>
    <p:sldId id="282" r:id="rId26"/>
    <p:sldId id="283" r:id="rId27"/>
    <p:sldId id="284" r:id="rId28"/>
    <p:sldId id="285" r:id="rId29"/>
    <p:sldId id="286" r:id="rId30"/>
    <p:sldId id="287" r:id="rId31"/>
    <p:sldId id="299" r:id="rId32"/>
    <p:sldId id="288" r:id="rId33"/>
    <p:sldId id="289" r:id="rId34"/>
    <p:sldId id="290" r:id="rId35"/>
    <p:sldId id="291" r:id="rId36"/>
    <p:sldId id="292" r:id="rId37"/>
    <p:sldId id="293" r:id="rId38"/>
    <p:sldId id="294" r:id="rId39"/>
    <p:sldId id="295" r:id="rId40"/>
    <p:sldId id="296" r:id="rId41"/>
    <p:sldId id="297" r:id="rId42"/>
    <p:sldId id="298" r:id="rId43"/>
    <p:sldId id="300" r:id="rId44"/>
    <p:sldId id="301" r:id="rId45"/>
    <p:sldId id="302" r:id="rId46"/>
    <p:sldId id="303" r:id="rId47"/>
    <p:sldId id="304" r:id="rId48"/>
    <p:sldId id="305" r:id="rId49"/>
    <p:sldId id="306" r:id="rId50"/>
    <p:sldId id="307" r:id="rId51"/>
    <p:sldId id="308" r:id="rId52"/>
    <p:sldId id="309" r:id="rId53"/>
    <p:sldId id="310"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pt-BR"/>
              <a:t>Clique para editar o título Mestre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pt-BR"/>
              <a:t>Clique para editar o título Mestre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30578ACC-22D6-47C1-A373-4FD133E34F3C}" type="datetimeFigureOut">
              <a:rPr lang="en-US" dirty="0"/>
              <a:t>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680322" y="3030008"/>
            <a:ext cx="4698355" cy="2906179"/>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5594123" y="3030008"/>
            <a:ext cx="4700059" cy="2906179"/>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pt-BR"/>
              <a:t>Clique para editar o título Mestre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E331444B-B92B-4E27-8C94-BB93EAF5CB18}" type="datetimeFigureOut">
              <a:rPr lang="en-US" dirty="0"/>
              <a:t>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363EFA5E-FA76-400D-B3DC-F0BA90E6D107}" type="datetimeFigureOut">
              <a:rPr lang="en-US" dirty="0"/>
              <a:t>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46C117F-5CCF-4837-BE5F-2B92066CAFAF}" type="datetimeFigureOut">
              <a:rPr lang="en-US" dirty="0"/>
              <a:t>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84EB90BD-B6CE-46B7-997F-7313B992CCDC}" type="datetimeFigureOut">
              <a:rPr lang="en-US" dirty="0"/>
              <a:t>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pt-BR"/>
              <a:t>Clique para editar o título Mestre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CDB9D11F-B188-461D-B23F-39381795C052}" type="datetimeFigureOut">
              <a:rPr lang="en-US" dirty="0"/>
              <a:t>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52E6D8D9-55A2-4063-B0F3-121F44549695}" type="datetimeFigureOut">
              <a:rPr lang="en-US" dirty="0"/>
              <a:t>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pt-BR"/>
              <a:t>Clique para editar o título Mestre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3" name="Date Placeholder 2"/>
          <p:cNvSpPr>
            <a:spLocks noGrp="1"/>
          </p:cNvSpPr>
          <p:nvPr>
            <p:ph type="dt" sz="half" idx="10"/>
          </p:nvPr>
        </p:nvSpPr>
        <p:spPr/>
        <p:txBody>
          <a:bodyPr/>
          <a:lstStyle/>
          <a:p>
            <a:fld id="{D4B24536-994D-4021-A283-9F449C0DB509}" type="datetimeFigureOut">
              <a:rPr lang="en-US" dirty="0"/>
              <a:t>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pt-BR"/>
              <a:t>Clique para editar o título Mestre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3" name="Date Placeholder 2"/>
          <p:cNvSpPr>
            <a:spLocks noGrp="1"/>
          </p:cNvSpPr>
          <p:nvPr>
            <p:ph type="dt" sz="half" idx="10"/>
          </p:nvPr>
        </p:nvSpPr>
        <p:spPr/>
        <p:txBody>
          <a:bodyPr/>
          <a:lstStyle/>
          <a:p>
            <a:fld id="{3CBBBB78-C96F-47B7-AB17-D852CA960AC9}" type="datetimeFigureOut">
              <a:rPr lang="en-US" dirty="0"/>
              <a:t>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1/7/2019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1/7/2019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2D3CB5-922D-4863-A45C-1D56DB6002AD}"/>
              </a:ext>
            </a:extLst>
          </p:cNvPr>
          <p:cNvSpPr>
            <a:spLocks noGrp="1"/>
          </p:cNvSpPr>
          <p:nvPr>
            <p:ph type="ctrTitle"/>
          </p:nvPr>
        </p:nvSpPr>
        <p:spPr/>
        <p:txBody>
          <a:bodyPr/>
          <a:lstStyle/>
          <a:p>
            <a:r>
              <a:rPr lang="pt-BR" dirty="0"/>
              <a:t>HISTÓRIA DE GOIANA</a:t>
            </a:r>
          </a:p>
        </p:txBody>
      </p:sp>
      <p:sp>
        <p:nvSpPr>
          <p:cNvPr id="3" name="Subtítulo 2">
            <a:extLst>
              <a:ext uri="{FF2B5EF4-FFF2-40B4-BE49-F238E27FC236}">
                <a16:creationId xmlns:a16="http://schemas.microsoft.com/office/drawing/2014/main" id="{A55A16F9-E203-4433-94F1-4350D7A1DDE4}"/>
              </a:ext>
            </a:extLst>
          </p:cNvPr>
          <p:cNvSpPr>
            <a:spLocks noGrp="1"/>
          </p:cNvSpPr>
          <p:nvPr>
            <p:ph type="subTitle" idx="1"/>
          </p:nvPr>
        </p:nvSpPr>
        <p:spPr/>
        <p:txBody>
          <a:bodyPr/>
          <a:lstStyle/>
          <a:p>
            <a:r>
              <a:rPr lang="pt-BR" dirty="0" err="1"/>
              <a:t>Profº</a:t>
            </a:r>
            <a:r>
              <a:rPr lang="pt-BR" dirty="0"/>
              <a:t> Ms. José Bartolomeu dos Santos Júnior</a:t>
            </a:r>
          </a:p>
        </p:txBody>
      </p:sp>
    </p:spTree>
    <p:extLst>
      <p:ext uri="{BB962C8B-B14F-4D97-AF65-F5344CB8AC3E}">
        <p14:creationId xmlns:p14="http://schemas.microsoft.com/office/powerpoint/2010/main" val="3680097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B935E2-85F9-4492-B4E7-3FB4BCB37AA5}"/>
              </a:ext>
            </a:extLst>
          </p:cNvPr>
          <p:cNvSpPr>
            <a:spLocks noGrp="1"/>
          </p:cNvSpPr>
          <p:nvPr>
            <p:ph type="title"/>
          </p:nvPr>
        </p:nvSpPr>
        <p:spPr/>
        <p:txBody>
          <a:bodyPr/>
          <a:lstStyle/>
          <a:p>
            <a:r>
              <a:rPr lang="pt-BR" dirty="0"/>
              <a:t>Introdução</a:t>
            </a:r>
          </a:p>
        </p:txBody>
      </p:sp>
      <p:sp>
        <p:nvSpPr>
          <p:cNvPr id="3" name="Espaço Reservado para Conteúdo 2">
            <a:extLst>
              <a:ext uri="{FF2B5EF4-FFF2-40B4-BE49-F238E27FC236}">
                <a16:creationId xmlns:a16="http://schemas.microsoft.com/office/drawing/2014/main" id="{F5C7FD01-4445-4059-BDBB-EB6654052300}"/>
              </a:ext>
            </a:extLst>
          </p:cNvPr>
          <p:cNvSpPr>
            <a:spLocks noGrp="1"/>
          </p:cNvSpPr>
          <p:nvPr>
            <p:ph idx="1"/>
          </p:nvPr>
        </p:nvSpPr>
        <p:spPr/>
        <p:txBody>
          <a:bodyPr/>
          <a:lstStyle/>
          <a:p>
            <a:r>
              <a:rPr lang="pt-BR" dirty="0"/>
              <a:t> 1492 – Cristóvão Colombo chega na América</a:t>
            </a:r>
          </a:p>
          <a:p>
            <a:r>
              <a:rPr lang="pt-BR" dirty="0"/>
              <a:t> 1493 – Bula Inter </a:t>
            </a:r>
            <a:r>
              <a:rPr lang="pt-BR" dirty="0" err="1"/>
              <a:t>Coetera</a:t>
            </a:r>
            <a:endParaRPr lang="pt-BR" dirty="0"/>
          </a:p>
          <a:p>
            <a:r>
              <a:rPr lang="pt-BR" dirty="0"/>
              <a:t> 1494 – Tratado de Tordesilhas</a:t>
            </a:r>
          </a:p>
          <a:p>
            <a:r>
              <a:rPr lang="pt-BR" dirty="0"/>
              <a:t> 1500 – Pedro Álvares Cabral chega na Bahia</a:t>
            </a:r>
          </a:p>
          <a:p>
            <a:r>
              <a:rPr lang="pt-BR" dirty="0"/>
              <a:t> 1501 – Os navegadores Gaspar de Lemos e Américo Vespúcio Chegam em Ponta de Pedras/</a:t>
            </a:r>
            <a:r>
              <a:rPr lang="pt-BR" dirty="0" err="1"/>
              <a:t>Itaraca</a:t>
            </a:r>
            <a:r>
              <a:rPr lang="pt-BR" dirty="0"/>
              <a:t> (18/08).</a:t>
            </a:r>
          </a:p>
        </p:txBody>
      </p:sp>
    </p:spTree>
    <p:extLst>
      <p:ext uri="{BB962C8B-B14F-4D97-AF65-F5344CB8AC3E}">
        <p14:creationId xmlns:p14="http://schemas.microsoft.com/office/powerpoint/2010/main" val="232382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D1DFE1-891C-44EB-8274-2817F10C3A80}"/>
              </a:ext>
            </a:extLst>
          </p:cNvPr>
          <p:cNvSpPr>
            <a:spLocks noGrp="1"/>
          </p:cNvSpPr>
          <p:nvPr>
            <p:ph type="title"/>
          </p:nvPr>
        </p:nvSpPr>
        <p:spPr/>
        <p:txBody>
          <a:bodyPr/>
          <a:lstStyle/>
          <a:p>
            <a:r>
              <a:rPr lang="pt-BR" dirty="0"/>
              <a:t>Fase Colonial</a:t>
            </a:r>
          </a:p>
        </p:txBody>
      </p:sp>
      <p:sp>
        <p:nvSpPr>
          <p:cNvPr id="3" name="Espaço Reservado para Conteúdo 2">
            <a:extLst>
              <a:ext uri="{FF2B5EF4-FFF2-40B4-BE49-F238E27FC236}">
                <a16:creationId xmlns:a16="http://schemas.microsoft.com/office/drawing/2014/main" id="{5408517B-B889-4949-B043-96FA426F1260}"/>
              </a:ext>
            </a:extLst>
          </p:cNvPr>
          <p:cNvSpPr>
            <a:spLocks noGrp="1"/>
          </p:cNvSpPr>
          <p:nvPr>
            <p:ph idx="1"/>
          </p:nvPr>
        </p:nvSpPr>
        <p:spPr/>
        <p:txBody>
          <a:bodyPr/>
          <a:lstStyle/>
          <a:p>
            <a:r>
              <a:rPr lang="pt-BR" dirty="0"/>
              <a:t> 1516 – Feitoria de Itamaracá</a:t>
            </a:r>
          </a:p>
          <a:p>
            <a:r>
              <a:rPr lang="pt-BR" dirty="0"/>
              <a:t> 1526 – Sebastião Caboto no Rio das Pedras</a:t>
            </a:r>
          </a:p>
          <a:p>
            <a:r>
              <a:rPr lang="pt-BR" dirty="0"/>
              <a:t> 1530 – Capitanias Hereditárias</a:t>
            </a:r>
          </a:p>
          <a:p>
            <a:r>
              <a:rPr lang="pt-BR" dirty="0"/>
              <a:t> 1534 – Nomeações</a:t>
            </a:r>
          </a:p>
          <a:p>
            <a:r>
              <a:rPr lang="pt-BR" dirty="0"/>
              <a:t> 1535 – Chegada dos Capitães Donatários: Pero Lopes de Sousa em Itamaracá (janeiro) e Duarte Coelho Pereira em Pernambuco (Março).</a:t>
            </a:r>
          </a:p>
        </p:txBody>
      </p:sp>
    </p:spTree>
    <p:extLst>
      <p:ext uri="{BB962C8B-B14F-4D97-AF65-F5344CB8AC3E}">
        <p14:creationId xmlns:p14="http://schemas.microsoft.com/office/powerpoint/2010/main" val="2882450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67D38FD-CC7E-495A-9FB2-C022928FB711}"/>
              </a:ext>
            </a:extLst>
          </p:cNvPr>
          <p:cNvSpPr>
            <a:spLocks noGrp="1"/>
          </p:cNvSpPr>
          <p:nvPr>
            <p:ph type="title"/>
          </p:nvPr>
        </p:nvSpPr>
        <p:spPr/>
        <p:txBody>
          <a:bodyPr/>
          <a:lstStyle/>
          <a:p>
            <a:r>
              <a:rPr lang="pt-BR" dirty="0"/>
              <a:t>Fundação de engenhos</a:t>
            </a:r>
          </a:p>
        </p:txBody>
      </p:sp>
      <p:pic>
        <p:nvPicPr>
          <p:cNvPr id="8" name="Espaço Reservado para Conteúdo 7">
            <a:extLst>
              <a:ext uri="{FF2B5EF4-FFF2-40B4-BE49-F238E27FC236}">
                <a16:creationId xmlns:a16="http://schemas.microsoft.com/office/drawing/2014/main" id="{C90D6CD4-79E4-4648-861B-F6D2D785448E}"/>
              </a:ext>
            </a:extLst>
          </p:cNvPr>
          <p:cNvPicPr>
            <a:picLocks noGrp="1" noChangeAspect="1"/>
          </p:cNvPicPr>
          <p:nvPr>
            <p:ph sz="half" idx="1"/>
          </p:nvPr>
        </p:nvPicPr>
        <p:blipFill>
          <a:blip r:embed="rId2"/>
          <a:stretch>
            <a:fillRect/>
          </a:stretch>
        </p:blipFill>
        <p:spPr>
          <a:xfrm>
            <a:off x="681038" y="2374702"/>
            <a:ext cx="4697412" cy="3523059"/>
          </a:xfrm>
        </p:spPr>
      </p:pic>
      <p:sp>
        <p:nvSpPr>
          <p:cNvPr id="6" name="Espaço Reservado para Conteúdo 5">
            <a:extLst>
              <a:ext uri="{FF2B5EF4-FFF2-40B4-BE49-F238E27FC236}">
                <a16:creationId xmlns:a16="http://schemas.microsoft.com/office/drawing/2014/main" id="{BC940A9F-E79C-4310-AEC5-FA24ABB091B8}"/>
              </a:ext>
            </a:extLst>
          </p:cNvPr>
          <p:cNvSpPr>
            <a:spLocks noGrp="1"/>
          </p:cNvSpPr>
          <p:nvPr>
            <p:ph sz="half" idx="2"/>
          </p:nvPr>
        </p:nvSpPr>
        <p:spPr/>
        <p:txBody>
          <a:bodyPr/>
          <a:lstStyle/>
          <a:p>
            <a:pPr algn="just"/>
            <a:r>
              <a:rPr lang="pt-BR" dirty="0"/>
              <a:t> São concedidas sesmarias para André Fernandes Velasques que funda o Engenho </a:t>
            </a:r>
            <a:r>
              <a:rPr lang="pt-BR" dirty="0" err="1"/>
              <a:t>Itapirema</a:t>
            </a:r>
            <a:r>
              <a:rPr lang="pt-BR" dirty="0"/>
              <a:t> em 1569. </a:t>
            </a:r>
            <a:r>
              <a:rPr lang="pt-BR" dirty="0" err="1"/>
              <a:t>Itapirema</a:t>
            </a:r>
            <a:r>
              <a:rPr lang="pt-BR" dirty="0"/>
              <a:t> significa Anta fedorenta ou Pedra sem fio (sem fim).</a:t>
            </a:r>
          </a:p>
          <a:p>
            <a:pPr algn="just"/>
            <a:endParaRPr lang="pt-BR" dirty="0"/>
          </a:p>
          <a:p>
            <a:pPr algn="just"/>
            <a:r>
              <a:rPr lang="pt-BR" dirty="0"/>
              <a:t>O que era um engenho?</a:t>
            </a:r>
          </a:p>
        </p:txBody>
      </p:sp>
    </p:spTree>
    <p:extLst>
      <p:ext uri="{BB962C8B-B14F-4D97-AF65-F5344CB8AC3E}">
        <p14:creationId xmlns:p14="http://schemas.microsoft.com/office/powerpoint/2010/main" val="1077772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0F9923-F082-4EE8-BC92-C0E3BFE0CC1F}"/>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2291CA99-71BF-4FD4-B516-048483DF2D07}"/>
              </a:ext>
            </a:extLst>
          </p:cNvPr>
          <p:cNvPicPr>
            <a:picLocks noGrp="1" noChangeAspect="1"/>
          </p:cNvPicPr>
          <p:nvPr>
            <p:ph sz="half" idx="1"/>
          </p:nvPr>
        </p:nvPicPr>
        <p:blipFill>
          <a:blip r:embed="rId2"/>
          <a:stretch>
            <a:fillRect/>
          </a:stretch>
        </p:blipFill>
        <p:spPr>
          <a:xfrm>
            <a:off x="1680170" y="2336800"/>
            <a:ext cx="2699147" cy="3598863"/>
          </a:xfrm>
        </p:spPr>
      </p:pic>
      <p:sp>
        <p:nvSpPr>
          <p:cNvPr id="4" name="Espaço Reservado para Conteúdo 3">
            <a:extLst>
              <a:ext uri="{FF2B5EF4-FFF2-40B4-BE49-F238E27FC236}">
                <a16:creationId xmlns:a16="http://schemas.microsoft.com/office/drawing/2014/main" id="{E8CD73C3-2FFC-4D9A-9DD5-EF672F2D7EA1}"/>
              </a:ext>
            </a:extLst>
          </p:cNvPr>
          <p:cNvSpPr>
            <a:spLocks noGrp="1"/>
          </p:cNvSpPr>
          <p:nvPr>
            <p:ph sz="half" idx="2"/>
          </p:nvPr>
        </p:nvSpPr>
        <p:spPr/>
        <p:txBody>
          <a:bodyPr/>
          <a:lstStyle/>
          <a:p>
            <a:pPr algn="just"/>
            <a:r>
              <a:rPr lang="pt-BR" dirty="0"/>
              <a:t> Em 1570, são concedidas 5 mil braças de terras para Diogo Dias fundar seu engenho, </a:t>
            </a:r>
            <a:r>
              <a:rPr lang="pt-BR" dirty="0" err="1"/>
              <a:t>Recunzaém</a:t>
            </a:r>
            <a:r>
              <a:rPr lang="pt-BR" dirty="0"/>
              <a:t>.</a:t>
            </a:r>
          </a:p>
          <a:p>
            <a:pPr algn="just"/>
            <a:r>
              <a:rPr lang="pt-BR" dirty="0"/>
              <a:t> Massacre de Tracunhaém: </a:t>
            </a:r>
            <a:r>
              <a:rPr lang="pt-BR" dirty="0" err="1"/>
              <a:t>Iniguaçu</a:t>
            </a:r>
            <a:r>
              <a:rPr lang="pt-BR" dirty="0"/>
              <a:t>, Lua Dourada, Diogo Dias, Boaventura Dias</a:t>
            </a:r>
          </a:p>
        </p:txBody>
      </p:sp>
    </p:spTree>
    <p:extLst>
      <p:ext uri="{BB962C8B-B14F-4D97-AF65-F5344CB8AC3E}">
        <p14:creationId xmlns:p14="http://schemas.microsoft.com/office/powerpoint/2010/main" val="2551692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12F7CBE-B8E4-417D-81EA-7A65F013540B}"/>
              </a:ext>
            </a:extLst>
          </p:cNvPr>
          <p:cNvSpPr>
            <a:spLocks noGrp="1"/>
          </p:cNvSpPr>
          <p:nvPr>
            <p:ph type="title"/>
          </p:nvPr>
        </p:nvSpPr>
        <p:spPr/>
        <p:txBody>
          <a:bodyPr/>
          <a:lstStyle/>
          <a:p>
            <a:r>
              <a:rPr lang="pt-BR" dirty="0"/>
              <a:t>Topônimo Goiana</a:t>
            </a:r>
          </a:p>
        </p:txBody>
      </p:sp>
      <p:sp>
        <p:nvSpPr>
          <p:cNvPr id="6" name="Espaço Reservado para Conteúdo 5">
            <a:extLst>
              <a:ext uri="{FF2B5EF4-FFF2-40B4-BE49-F238E27FC236}">
                <a16:creationId xmlns:a16="http://schemas.microsoft.com/office/drawing/2014/main" id="{8488BEFD-D379-4073-A7A8-C62C8619C9BC}"/>
              </a:ext>
            </a:extLst>
          </p:cNvPr>
          <p:cNvSpPr>
            <a:spLocks noGrp="1"/>
          </p:cNvSpPr>
          <p:nvPr>
            <p:ph idx="1"/>
          </p:nvPr>
        </p:nvSpPr>
        <p:spPr/>
        <p:txBody>
          <a:bodyPr/>
          <a:lstStyle/>
          <a:p>
            <a:r>
              <a:rPr lang="pt-BR" dirty="0"/>
              <a:t> Terra de muitas águas – Severino Carneiro</a:t>
            </a:r>
          </a:p>
          <a:p>
            <a:r>
              <a:rPr lang="pt-BR" dirty="0"/>
              <a:t> Planta anileira semelhante a que existe n’água, charco, flor de cana – Mário Melo</a:t>
            </a:r>
          </a:p>
          <a:p>
            <a:r>
              <a:rPr lang="pt-BR" dirty="0"/>
              <a:t> Gente Estimada, querida, parente dos aliados – Adolfo </a:t>
            </a:r>
            <a:r>
              <a:rPr lang="pt-BR" dirty="0" err="1"/>
              <a:t>Varnhagem</a:t>
            </a:r>
            <a:r>
              <a:rPr lang="pt-BR" dirty="0"/>
              <a:t>/Ângelo Jordão</a:t>
            </a:r>
          </a:p>
          <a:p>
            <a:r>
              <a:rPr lang="pt-BR" dirty="0"/>
              <a:t> Vale do Rio ou bacia – Teodoro Sampaio</a:t>
            </a:r>
          </a:p>
          <a:p>
            <a:r>
              <a:rPr lang="pt-BR" dirty="0"/>
              <a:t> “Antiga </a:t>
            </a:r>
            <a:r>
              <a:rPr lang="pt-BR" dirty="0" err="1"/>
              <a:t>Gueena</a:t>
            </a:r>
            <a:r>
              <a:rPr lang="pt-BR" dirty="0"/>
              <a:t> – Frei Vicente do Salvador (1627)”.</a:t>
            </a:r>
          </a:p>
        </p:txBody>
      </p:sp>
    </p:spTree>
    <p:extLst>
      <p:ext uri="{BB962C8B-B14F-4D97-AF65-F5344CB8AC3E}">
        <p14:creationId xmlns:p14="http://schemas.microsoft.com/office/powerpoint/2010/main" val="427736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9B36F527-89CF-4D65-A21E-F26B614C4252}"/>
              </a:ext>
            </a:extLst>
          </p:cNvPr>
          <p:cNvSpPr>
            <a:spLocks noGrp="1"/>
          </p:cNvSpPr>
          <p:nvPr>
            <p:ph type="title"/>
          </p:nvPr>
        </p:nvSpPr>
        <p:spPr/>
        <p:txBody>
          <a:bodyPr/>
          <a:lstStyle/>
          <a:p>
            <a:r>
              <a:rPr lang="pt-BR" dirty="0"/>
              <a:t>Holandeses</a:t>
            </a:r>
          </a:p>
        </p:txBody>
      </p:sp>
      <p:sp>
        <p:nvSpPr>
          <p:cNvPr id="6" name="Espaço Reservado para Conteúdo 5">
            <a:extLst>
              <a:ext uri="{FF2B5EF4-FFF2-40B4-BE49-F238E27FC236}">
                <a16:creationId xmlns:a16="http://schemas.microsoft.com/office/drawing/2014/main" id="{42F4A904-E458-4EA4-B00C-DFEDAE62507B}"/>
              </a:ext>
            </a:extLst>
          </p:cNvPr>
          <p:cNvSpPr>
            <a:spLocks noGrp="1"/>
          </p:cNvSpPr>
          <p:nvPr>
            <p:ph idx="1"/>
          </p:nvPr>
        </p:nvSpPr>
        <p:spPr/>
        <p:txBody>
          <a:bodyPr/>
          <a:lstStyle/>
          <a:p>
            <a:pPr algn="just"/>
            <a:r>
              <a:rPr lang="pt-BR" dirty="0"/>
              <a:t> Em 1633, Domingos Fernandes Calabar auxilia os flamengos na tomada de Goiana.</a:t>
            </a:r>
          </a:p>
          <a:p>
            <a:pPr algn="just"/>
            <a:endParaRPr lang="pt-BR" dirty="0"/>
          </a:p>
          <a:p>
            <a:pPr algn="just"/>
            <a:r>
              <a:rPr lang="pt-BR" dirty="0"/>
              <a:t> Em 1632, o oficial holandês </a:t>
            </a:r>
            <a:r>
              <a:rPr lang="pt-BR" dirty="0" err="1"/>
              <a:t>Hendrick</a:t>
            </a:r>
            <a:r>
              <a:rPr lang="pt-BR" dirty="0"/>
              <a:t> </a:t>
            </a:r>
            <a:r>
              <a:rPr lang="pt-BR" dirty="0" err="1"/>
              <a:t>Schilth</a:t>
            </a:r>
            <a:r>
              <a:rPr lang="pt-BR" dirty="0"/>
              <a:t> mandou assassinar o padre Álvaro Mendes de </a:t>
            </a:r>
            <a:r>
              <a:rPr lang="pt-BR" dirty="0" err="1"/>
              <a:t>Elvas</a:t>
            </a:r>
            <a:r>
              <a:rPr lang="pt-BR" dirty="0"/>
              <a:t>, capelão do engenho </a:t>
            </a:r>
            <a:r>
              <a:rPr lang="pt-BR" dirty="0" err="1"/>
              <a:t>Ubu</a:t>
            </a:r>
            <a:r>
              <a:rPr lang="pt-BR" dirty="0"/>
              <a:t>, para roubar a prataria da Capela de São Gonçalo do Amarante.</a:t>
            </a:r>
          </a:p>
          <a:p>
            <a:pPr algn="just"/>
            <a:endParaRPr lang="pt-BR" dirty="0"/>
          </a:p>
          <a:p>
            <a:pPr algn="just"/>
            <a:r>
              <a:rPr lang="pt-BR" dirty="0"/>
              <a:t> </a:t>
            </a:r>
            <a:r>
              <a:rPr lang="pt-BR" dirty="0" err="1"/>
              <a:t>Tejucupapo</a:t>
            </a:r>
            <a:r>
              <a:rPr lang="pt-BR" dirty="0"/>
              <a:t> – </a:t>
            </a:r>
            <a:r>
              <a:rPr lang="pt-BR" dirty="0" err="1"/>
              <a:t>Tejucupava</a:t>
            </a:r>
            <a:r>
              <a:rPr lang="pt-BR" dirty="0"/>
              <a:t>: “Lugar Lamacento”</a:t>
            </a:r>
          </a:p>
        </p:txBody>
      </p:sp>
    </p:spTree>
    <p:extLst>
      <p:ext uri="{BB962C8B-B14F-4D97-AF65-F5344CB8AC3E}">
        <p14:creationId xmlns:p14="http://schemas.microsoft.com/office/powerpoint/2010/main" val="2789601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3F5FF-4725-41C7-B8D3-DE0401186423}"/>
              </a:ext>
            </a:extLst>
          </p:cNvPr>
          <p:cNvSpPr>
            <a:spLocks noGrp="1"/>
          </p:cNvSpPr>
          <p:nvPr>
            <p:ph type="title"/>
          </p:nvPr>
        </p:nvSpPr>
        <p:spPr/>
        <p:txBody>
          <a:bodyPr/>
          <a:lstStyle/>
          <a:p>
            <a:r>
              <a:rPr lang="pt-BR" dirty="0"/>
              <a:t>VERDADE OU MITO?</a:t>
            </a:r>
          </a:p>
        </p:txBody>
      </p:sp>
      <p:sp>
        <p:nvSpPr>
          <p:cNvPr id="3" name="Espaço Reservado para Conteúdo 2">
            <a:extLst>
              <a:ext uri="{FF2B5EF4-FFF2-40B4-BE49-F238E27FC236}">
                <a16:creationId xmlns:a16="http://schemas.microsoft.com/office/drawing/2014/main" id="{49A1F36D-691F-4ED0-BFC0-9CBC9891BC19}"/>
              </a:ext>
            </a:extLst>
          </p:cNvPr>
          <p:cNvSpPr>
            <a:spLocks noGrp="1"/>
          </p:cNvSpPr>
          <p:nvPr>
            <p:ph idx="1"/>
          </p:nvPr>
        </p:nvSpPr>
        <p:spPr/>
        <p:txBody>
          <a:bodyPr/>
          <a:lstStyle/>
          <a:p>
            <a:pPr algn="just"/>
            <a:r>
              <a:rPr lang="pt-BR" dirty="0"/>
              <a:t> Holandeses estavam sitiados na Fortaleza de Orange (Itamaracá) e contraíram o </a:t>
            </a:r>
            <a:r>
              <a:rPr lang="pt-BR" dirty="0" err="1"/>
              <a:t>Escoburto</a:t>
            </a:r>
            <a:r>
              <a:rPr lang="pt-BR" dirty="0"/>
              <a:t>.</a:t>
            </a:r>
          </a:p>
          <a:p>
            <a:pPr algn="just"/>
            <a:r>
              <a:rPr lang="pt-BR" dirty="0"/>
              <a:t> Decidiram invadir </a:t>
            </a:r>
            <a:r>
              <a:rPr lang="pt-BR" dirty="0" err="1"/>
              <a:t>Tejucupapo</a:t>
            </a:r>
            <a:r>
              <a:rPr lang="pt-BR" dirty="0"/>
              <a:t> por causa da proximidade, da quantidade de alimentos/frutas que a comunidade dispunha.</a:t>
            </a:r>
          </a:p>
          <a:p>
            <a:pPr algn="just"/>
            <a:r>
              <a:rPr lang="pt-BR" dirty="0"/>
              <a:t> As mulheres ficaram dentro da paliçada de madeira (Maria Camarão, Maria Joaquina, Maria Quitéria – líderes); 30 homens ficaram do lado de fora, na mata.</a:t>
            </a:r>
          </a:p>
        </p:txBody>
      </p:sp>
    </p:spTree>
    <p:extLst>
      <p:ext uri="{BB962C8B-B14F-4D97-AF65-F5344CB8AC3E}">
        <p14:creationId xmlns:p14="http://schemas.microsoft.com/office/powerpoint/2010/main" val="1596523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05B785-874B-4576-93D7-4E2A4CE02AC5}"/>
              </a:ext>
            </a:extLst>
          </p:cNvPr>
          <p:cNvSpPr>
            <a:spLocks noGrp="1"/>
          </p:cNvSpPr>
          <p:nvPr>
            <p:ph type="title"/>
          </p:nvPr>
        </p:nvSpPr>
        <p:spPr/>
        <p:txBody>
          <a:bodyPr/>
          <a:lstStyle/>
          <a:p>
            <a:endParaRPr lang="pt-BR"/>
          </a:p>
        </p:txBody>
      </p:sp>
      <p:pic>
        <p:nvPicPr>
          <p:cNvPr id="8" name="Espaço Reservado para Conteúdo 7">
            <a:extLst>
              <a:ext uri="{FF2B5EF4-FFF2-40B4-BE49-F238E27FC236}">
                <a16:creationId xmlns:a16="http://schemas.microsoft.com/office/drawing/2014/main" id="{34147EAA-FBFD-48B1-9E50-1BBC6CF63117}"/>
              </a:ext>
            </a:extLst>
          </p:cNvPr>
          <p:cNvPicPr>
            <a:picLocks noGrp="1" noChangeAspect="1"/>
          </p:cNvPicPr>
          <p:nvPr>
            <p:ph sz="half" idx="1"/>
          </p:nvPr>
        </p:nvPicPr>
        <p:blipFill>
          <a:blip r:embed="rId2"/>
          <a:stretch>
            <a:fillRect/>
          </a:stretch>
        </p:blipFill>
        <p:spPr>
          <a:xfrm>
            <a:off x="1680170" y="2336800"/>
            <a:ext cx="2699147" cy="3598863"/>
          </a:xfrm>
        </p:spPr>
      </p:pic>
      <p:sp>
        <p:nvSpPr>
          <p:cNvPr id="6" name="Espaço Reservado para Conteúdo 5">
            <a:extLst>
              <a:ext uri="{FF2B5EF4-FFF2-40B4-BE49-F238E27FC236}">
                <a16:creationId xmlns:a16="http://schemas.microsoft.com/office/drawing/2014/main" id="{E75F0AE0-06FE-47B1-B254-02630E4E1910}"/>
              </a:ext>
            </a:extLst>
          </p:cNvPr>
          <p:cNvSpPr>
            <a:spLocks noGrp="1"/>
          </p:cNvSpPr>
          <p:nvPr>
            <p:ph sz="half" idx="2"/>
          </p:nvPr>
        </p:nvSpPr>
        <p:spPr/>
        <p:txBody>
          <a:bodyPr/>
          <a:lstStyle/>
          <a:p>
            <a:pPr algn="just"/>
            <a:r>
              <a:rPr lang="pt-BR" dirty="0"/>
              <a:t> Holandeses e indígenas – 600 pessoas.</a:t>
            </a:r>
          </a:p>
          <a:p>
            <a:pPr algn="just"/>
            <a:r>
              <a:rPr lang="pt-BR" dirty="0"/>
              <a:t> Armas: água quente, pimenta, enxada, foice, bacamarte, espada, paus, pedras, e o que estivesse ao alcance das mãos.</a:t>
            </a:r>
          </a:p>
          <a:p>
            <a:pPr algn="just"/>
            <a:r>
              <a:rPr lang="pt-BR" dirty="0"/>
              <a:t> Teatro das Heroínas – Irmã Luzia</a:t>
            </a:r>
          </a:p>
        </p:txBody>
      </p:sp>
    </p:spTree>
    <p:extLst>
      <p:ext uri="{BB962C8B-B14F-4D97-AF65-F5344CB8AC3E}">
        <p14:creationId xmlns:p14="http://schemas.microsoft.com/office/powerpoint/2010/main" val="2036078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C2B6B6A-D87E-4D9A-93F7-D07B18D33458}"/>
              </a:ext>
            </a:extLst>
          </p:cNvPr>
          <p:cNvSpPr>
            <a:spLocks noGrp="1"/>
          </p:cNvSpPr>
          <p:nvPr>
            <p:ph type="title"/>
          </p:nvPr>
        </p:nvSpPr>
        <p:spPr/>
        <p:txBody>
          <a:bodyPr/>
          <a:lstStyle/>
          <a:p>
            <a:r>
              <a:rPr lang="pt-BR" dirty="0"/>
              <a:t>Insurreição Pernambucana</a:t>
            </a:r>
          </a:p>
        </p:txBody>
      </p:sp>
      <p:sp>
        <p:nvSpPr>
          <p:cNvPr id="5" name="Espaço Reservado para Conteúdo 4">
            <a:extLst>
              <a:ext uri="{FF2B5EF4-FFF2-40B4-BE49-F238E27FC236}">
                <a16:creationId xmlns:a16="http://schemas.microsoft.com/office/drawing/2014/main" id="{47052CD5-C05B-4F81-A5E6-DC9BDF229A57}"/>
              </a:ext>
            </a:extLst>
          </p:cNvPr>
          <p:cNvSpPr>
            <a:spLocks noGrp="1"/>
          </p:cNvSpPr>
          <p:nvPr>
            <p:ph idx="1"/>
          </p:nvPr>
        </p:nvSpPr>
        <p:spPr/>
        <p:txBody>
          <a:bodyPr/>
          <a:lstStyle/>
          <a:p>
            <a:pPr algn="just"/>
            <a:r>
              <a:rPr lang="pt-BR" dirty="0"/>
              <a:t> Nassau retorna para Europa - 1644</a:t>
            </a:r>
          </a:p>
          <a:p>
            <a:pPr algn="just"/>
            <a:r>
              <a:rPr lang="pt-BR" dirty="0"/>
              <a:t>André Vidal de Negreiros (branco, comerciante de escravos).</a:t>
            </a:r>
          </a:p>
          <a:p>
            <a:pPr algn="just"/>
            <a:r>
              <a:rPr lang="pt-BR" dirty="0"/>
              <a:t> Felipe Camarão (índio, da aldeia de </a:t>
            </a:r>
            <a:r>
              <a:rPr lang="pt-BR" dirty="0" err="1"/>
              <a:t>Itapessirica</a:t>
            </a:r>
            <a:r>
              <a:rPr lang="pt-BR" dirty="0"/>
              <a:t>, próximo à </a:t>
            </a:r>
            <a:r>
              <a:rPr lang="pt-BR" dirty="0" err="1"/>
              <a:t>Caricé</a:t>
            </a:r>
            <a:r>
              <a:rPr lang="pt-BR" dirty="0"/>
              <a:t>).</a:t>
            </a:r>
          </a:p>
          <a:p>
            <a:pPr algn="just"/>
            <a:r>
              <a:rPr lang="pt-BR" dirty="0"/>
              <a:t> Henrique Dias (Negro, nascido no Brasil).</a:t>
            </a:r>
          </a:p>
          <a:p>
            <a:pPr algn="just"/>
            <a:r>
              <a:rPr lang="pt-BR" dirty="0"/>
              <a:t> Os holandeses capitularam na Batalha do Monte da Tabocas em Vitória de Santo Antão.</a:t>
            </a:r>
          </a:p>
        </p:txBody>
      </p:sp>
    </p:spTree>
    <p:extLst>
      <p:ext uri="{BB962C8B-B14F-4D97-AF65-F5344CB8AC3E}">
        <p14:creationId xmlns:p14="http://schemas.microsoft.com/office/powerpoint/2010/main" val="2472375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D21A886-16DC-4B03-BCC3-5BE9F0EC8F9B}"/>
              </a:ext>
            </a:extLst>
          </p:cNvPr>
          <p:cNvSpPr>
            <a:spLocks noGrp="1"/>
          </p:cNvSpPr>
          <p:nvPr>
            <p:ph type="title"/>
          </p:nvPr>
        </p:nvSpPr>
        <p:spPr/>
        <p:txBody>
          <a:bodyPr/>
          <a:lstStyle/>
          <a:p>
            <a:r>
              <a:rPr lang="pt-BR" dirty="0"/>
              <a:t>Primazia</a:t>
            </a:r>
          </a:p>
        </p:txBody>
      </p:sp>
      <p:pic>
        <p:nvPicPr>
          <p:cNvPr id="8" name="Espaço Reservado para Conteúdo 7">
            <a:extLst>
              <a:ext uri="{FF2B5EF4-FFF2-40B4-BE49-F238E27FC236}">
                <a16:creationId xmlns:a16="http://schemas.microsoft.com/office/drawing/2014/main" id="{5A8D2FCC-73BE-4101-AB41-7656465E3E8F}"/>
              </a:ext>
            </a:extLst>
          </p:cNvPr>
          <p:cNvPicPr>
            <a:picLocks noGrp="1" noChangeAspect="1"/>
          </p:cNvPicPr>
          <p:nvPr>
            <p:ph sz="half" idx="1"/>
          </p:nvPr>
        </p:nvPicPr>
        <p:blipFill>
          <a:blip r:embed="rId2"/>
          <a:stretch>
            <a:fillRect/>
          </a:stretch>
        </p:blipFill>
        <p:spPr>
          <a:xfrm>
            <a:off x="681038" y="2374702"/>
            <a:ext cx="4697412" cy="3523059"/>
          </a:xfrm>
        </p:spPr>
      </p:pic>
      <p:sp>
        <p:nvSpPr>
          <p:cNvPr id="6" name="Espaço Reservado para Conteúdo 5">
            <a:extLst>
              <a:ext uri="{FF2B5EF4-FFF2-40B4-BE49-F238E27FC236}">
                <a16:creationId xmlns:a16="http://schemas.microsoft.com/office/drawing/2014/main" id="{4BE933CB-43BE-474A-B900-0953335A9B45}"/>
              </a:ext>
            </a:extLst>
          </p:cNvPr>
          <p:cNvSpPr>
            <a:spLocks noGrp="1"/>
          </p:cNvSpPr>
          <p:nvPr>
            <p:ph sz="half" idx="2"/>
          </p:nvPr>
        </p:nvSpPr>
        <p:spPr/>
        <p:txBody>
          <a:bodyPr/>
          <a:lstStyle/>
          <a:p>
            <a:pPr algn="just"/>
            <a:r>
              <a:rPr lang="pt-BR" dirty="0"/>
              <a:t> 30 de março de 1645 – Primeira assembleia indígena  na aldeia de </a:t>
            </a:r>
            <a:r>
              <a:rPr lang="pt-BR" dirty="0" err="1"/>
              <a:t>Itapessirica</a:t>
            </a:r>
            <a:r>
              <a:rPr lang="pt-BR" dirty="0"/>
              <a:t>. Congregou representantes de todas as tribos existentes no território dominado pelos holandeses.</a:t>
            </a:r>
          </a:p>
        </p:txBody>
      </p:sp>
    </p:spTree>
    <p:extLst>
      <p:ext uri="{BB962C8B-B14F-4D97-AF65-F5344CB8AC3E}">
        <p14:creationId xmlns:p14="http://schemas.microsoft.com/office/powerpoint/2010/main" val="2146019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FFF5A8-0FC7-4872-B805-2E03AC99C18E}"/>
              </a:ext>
            </a:extLst>
          </p:cNvPr>
          <p:cNvSpPr>
            <a:spLocks noGrp="1"/>
          </p:cNvSpPr>
          <p:nvPr>
            <p:ph type="title"/>
          </p:nvPr>
        </p:nvSpPr>
        <p:spPr/>
        <p:txBody>
          <a:bodyPr/>
          <a:lstStyle/>
          <a:p>
            <a:r>
              <a:rPr lang="pt-BR" dirty="0"/>
              <a:t>FORTE DE CATUAMA</a:t>
            </a:r>
          </a:p>
        </p:txBody>
      </p:sp>
      <p:sp>
        <p:nvSpPr>
          <p:cNvPr id="3" name="Espaço Reservado para Conteúdo 2">
            <a:extLst>
              <a:ext uri="{FF2B5EF4-FFF2-40B4-BE49-F238E27FC236}">
                <a16:creationId xmlns:a16="http://schemas.microsoft.com/office/drawing/2014/main" id="{F8E28FC7-6FEA-45DA-9127-C27296D3F26F}"/>
              </a:ext>
            </a:extLst>
          </p:cNvPr>
          <p:cNvSpPr>
            <a:spLocks noGrp="1"/>
          </p:cNvSpPr>
          <p:nvPr>
            <p:ph idx="1"/>
          </p:nvPr>
        </p:nvSpPr>
        <p:spPr/>
        <p:txBody>
          <a:bodyPr/>
          <a:lstStyle/>
          <a:p>
            <a:pPr algn="just"/>
            <a:r>
              <a:rPr lang="pt-BR" dirty="0"/>
              <a:t> Construído pelo herói da Restauração, Dias Cardoso, </a:t>
            </a:r>
            <a:r>
              <a:rPr lang="pt-BR" dirty="0" err="1"/>
              <a:t>no´século</a:t>
            </a:r>
            <a:r>
              <a:rPr lang="pt-BR" dirty="0"/>
              <a:t> XVIII. A fortificação ficava ao norte da Barra de </a:t>
            </a:r>
            <a:r>
              <a:rPr lang="pt-BR" dirty="0" err="1"/>
              <a:t>Catuama</a:t>
            </a:r>
            <a:r>
              <a:rPr lang="pt-BR" dirty="0"/>
              <a:t>, numa pequena elevação, e dispunha de três canhões, segundo </a:t>
            </a:r>
            <a:r>
              <a:rPr lang="pt-BR" dirty="0" err="1"/>
              <a:t>Anibal</a:t>
            </a:r>
            <a:r>
              <a:rPr lang="pt-BR" dirty="0"/>
              <a:t> Barreto. Em 1971, arqueólogos fizeram escavações no local.</a:t>
            </a:r>
          </a:p>
        </p:txBody>
      </p:sp>
    </p:spTree>
    <p:extLst>
      <p:ext uri="{BB962C8B-B14F-4D97-AF65-F5344CB8AC3E}">
        <p14:creationId xmlns:p14="http://schemas.microsoft.com/office/powerpoint/2010/main" val="3036127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283D32-522F-4F50-A594-29E441ADE4CC}"/>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2F39E3A-AE62-42A4-BFC5-7AA23F470B8E}"/>
              </a:ext>
            </a:extLst>
          </p:cNvPr>
          <p:cNvSpPr>
            <a:spLocks noGrp="1"/>
          </p:cNvSpPr>
          <p:nvPr>
            <p:ph idx="1"/>
          </p:nvPr>
        </p:nvSpPr>
        <p:spPr/>
        <p:txBody>
          <a:bodyPr/>
          <a:lstStyle/>
          <a:p>
            <a:r>
              <a:rPr lang="pt-BR" dirty="0"/>
              <a:t> 15 de janeiro de 1686 – Vila Goiana</a:t>
            </a:r>
          </a:p>
          <a:p>
            <a:pPr marL="0" indent="0">
              <a:buNone/>
            </a:pPr>
            <a:endParaRPr lang="pt-BR" dirty="0"/>
          </a:p>
          <a:p>
            <a:r>
              <a:rPr lang="pt-BR" dirty="0"/>
              <a:t> 20 de novembro de 1709 – destituição</a:t>
            </a:r>
          </a:p>
          <a:p>
            <a:endParaRPr lang="pt-BR" dirty="0"/>
          </a:p>
          <a:p>
            <a:r>
              <a:rPr lang="pt-BR" dirty="0"/>
              <a:t> 7 de janeiro de 1711 – Vila Goiana e sede da capitania</a:t>
            </a:r>
          </a:p>
          <a:p>
            <a:endParaRPr lang="pt-BR" dirty="0"/>
          </a:p>
          <a:p>
            <a:r>
              <a:rPr lang="pt-BR" dirty="0"/>
              <a:t> Século XVIII – Anexação de Goiana à Pernambuco (1763).</a:t>
            </a:r>
          </a:p>
        </p:txBody>
      </p:sp>
    </p:spTree>
    <p:extLst>
      <p:ext uri="{BB962C8B-B14F-4D97-AF65-F5344CB8AC3E}">
        <p14:creationId xmlns:p14="http://schemas.microsoft.com/office/powerpoint/2010/main" val="1427196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535A9E-A19A-447C-92C9-A659A325C3BA}"/>
              </a:ext>
            </a:extLst>
          </p:cNvPr>
          <p:cNvSpPr>
            <a:spLocks noGrp="1"/>
          </p:cNvSpPr>
          <p:nvPr>
            <p:ph type="title"/>
          </p:nvPr>
        </p:nvSpPr>
        <p:spPr/>
        <p:txBody>
          <a:bodyPr/>
          <a:lstStyle/>
          <a:p>
            <a:r>
              <a:rPr lang="pt-BR" dirty="0"/>
              <a:t>Guerra dos Mascates</a:t>
            </a:r>
          </a:p>
        </p:txBody>
      </p:sp>
      <p:sp>
        <p:nvSpPr>
          <p:cNvPr id="3" name="Espaço Reservado para Conteúdo 2">
            <a:extLst>
              <a:ext uri="{FF2B5EF4-FFF2-40B4-BE49-F238E27FC236}">
                <a16:creationId xmlns:a16="http://schemas.microsoft.com/office/drawing/2014/main" id="{5659ED01-532B-4108-9F21-646110E3CCD0}"/>
              </a:ext>
            </a:extLst>
          </p:cNvPr>
          <p:cNvSpPr>
            <a:spLocks noGrp="1"/>
          </p:cNvSpPr>
          <p:nvPr>
            <p:ph idx="1"/>
          </p:nvPr>
        </p:nvSpPr>
        <p:spPr/>
        <p:txBody>
          <a:bodyPr/>
          <a:lstStyle/>
          <a:p>
            <a:pPr algn="just"/>
            <a:r>
              <a:rPr lang="pt-BR" dirty="0"/>
              <a:t> Confronto entre comerciantes (Mascates – pés raspados) contra os Senhores de Engenho (P (és de chumbo).</a:t>
            </a:r>
          </a:p>
          <a:p>
            <a:pPr algn="just"/>
            <a:endParaRPr lang="pt-BR" dirty="0"/>
          </a:p>
          <a:p>
            <a:pPr algn="just"/>
            <a:r>
              <a:rPr lang="pt-BR" dirty="0"/>
              <a:t> Em Goiana, houve confrontos entre grupos rivais (1710/11), sendo que em um deles, veio à óbito o padre </a:t>
            </a:r>
            <a:r>
              <a:rPr lang="pt-BR" dirty="0" err="1"/>
              <a:t>Cellini</a:t>
            </a:r>
            <a:r>
              <a:rPr lang="pt-BR" dirty="0"/>
              <a:t>, onde está hoje localizado o Cruzeiro do Carmo (1717/19) – 300 anos de sua construção.</a:t>
            </a:r>
          </a:p>
        </p:txBody>
      </p:sp>
    </p:spTree>
    <p:extLst>
      <p:ext uri="{BB962C8B-B14F-4D97-AF65-F5344CB8AC3E}">
        <p14:creationId xmlns:p14="http://schemas.microsoft.com/office/powerpoint/2010/main" val="1337169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80E3D4D-8BC2-4994-B966-93FF7188616D}"/>
              </a:ext>
            </a:extLst>
          </p:cNvPr>
          <p:cNvSpPr>
            <a:spLocks noGrp="1"/>
          </p:cNvSpPr>
          <p:nvPr>
            <p:ph type="title"/>
          </p:nvPr>
        </p:nvSpPr>
        <p:spPr/>
        <p:txBody>
          <a:bodyPr/>
          <a:lstStyle/>
          <a:p>
            <a:r>
              <a:rPr lang="pt-BR" dirty="0"/>
              <a:t>Igrejas de Goiana</a:t>
            </a:r>
          </a:p>
        </p:txBody>
      </p:sp>
      <p:pic>
        <p:nvPicPr>
          <p:cNvPr id="8" name="Espaço Reservado para Conteúdo 7">
            <a:extLst>
              <a:ext uri="{FF2B5EF4-FFF2-40B4-BE49-F238E27FC236}">
                <a16:creationId xmlns:a16="http://schemas.microsoft.com/office/drawing/2014/main" id="{6800C7F6-3655-4B46-8D61-2EB74726D029}"/>
              </a:ext>
            </a:extLst>
          </p:cNvPr>
          <p:cNvPicPr>
            <a:picLocks noGrp="1" noChangeAspect="1"/>
          </p:cNvPicPr>
          <p:nvPr>
            <p:ph sz="half" idx="1"/>
          </p:nvPr>
        </p:nvPicPr>
        <p:blipFill>
          <a:blip r:embed="rId2"/>
          <a:stretch>
            <a:fillRect/>
          </a:stretch>
        </p:blipFill>
        <p:spPr>
          <a:xfrm>
            <a:off x="1680170" y="2336800"/>
            <a:ext cx="2699147" cy="3598863"/>
          </a:xfrm>
        </p:spPr>
      </p:pic>
      <p:sp>
        <p:nvSpPr>
          <p:cNvPr id="6" name="Espaço Reservado para Conteúdo 5">
            <a:extLst>
              <a:ext uri="{FF2B5EF4-FFF2-40B4-BE49-F238E27FC236}">
                <a16:creationId xmlns:a16="http://schemas.microsoft.com/office/drawing/2014/main" id="{636CFC57-3B70-4438-B0CB-14F6136E4C00}"/>
              </a:ext>
            </a:extLst>
          </p:cNvPr>
          <p:cNvSpPr>
            <a:spLocks noGrp="1"/>
          </p:cNvSpPr>
          <p:nvPr>
            <p:ph sz="half" idx="2"/>
          </p:nvPr>
        </p:nvSpPr>
        <p:spPr/>
        <p:txBody>
          <a:bodyPr/>
          <a:lstStyle/>
          <a:p>
            <a:pPr algn="just"/>
            <a:r>
              <a:rPr lang="pt-BR" dirty="0"/>
              <a:t> Em 1568 foi Criada a Freguesia de Nossa Senhora do Rosário, já existindo neste território a Freguesia de São Lourenço (1555). Foi a terceira freguesia de Itamaracá.</a:t>
            </a:r>
          </a:p>
          <a:p>
            <a:pPr algn="just"/>
            <a:r>
              <a:rPr lang="pt-BR" dirty="0"/>
              <a:t> Igreja dos Homens Pretos</a:t>
            </a:r>
          </a:p>
        </p:txBody>
      </p:sp>
    </p:spTree>
    <p:extLst>
      <p:ext uri="{BB962C8B-B14F-4D97-AF65-F5344CB8AC3E}">
        <p14:creationId xmlns:p14="http://schemas.microsoft.com/office/powerpoint/2010/main" val="1159226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765497-0D56-405F-AD9D-5A97D516C039}"/>
              </a:ext>
            </a:extLst>
          </p:cNvPr>
          <p:cNvSpPr>
            <a:spLocks noGrp="1"/>
          </p:cNvSpPr>
          <p:nvPr>
            <p:ph type="title"/>
          </p:nvPr>
        </p:nvSpPr>
        <p:spPr/>
        <p:txBody>
          <a:bodyPr/>
          <a:lstStyle/>
          <a:p>
            <a:r>
              <a:rPr lang="pt-BR" dirty="0"/>
              <a:t>SEGREGAÇÃO</a:t>
            </a:r>
          </a:p>
        </p:txBody>
      </p:sp>
      <p:sp>
        <p:nvSpPr>
          <p:cNvPr id="3" name="Espaço Reservado para Conteúdo 2">
            <a:extLst>
              <a:ext uri="{FF2B5EF4-FFF2-40B4-BE49-F238E27FC236}">
                <a16:creationId xmlns:a16="http://schemas.microsoft.com/office/drawing/2014/main" id="{1BBAAF78-DC02-4729-A7D6-25D0B80D5E6A}"/>
              </a:ext>
            </a:extLst>
          </p:cNvPr>
          <p:cNvSpPr>
            <a:spLocks noGrp="1"/>
          </p:cNvSpPr>
          <p:nvPr>
            <p:ph idx="1"/>
          </p:nvPr>
        </p:nvSpPr>
        <p:spPr/>
        <p:txBody>
          <a:bodyPr/>
          <a:lstStyle/>
          <a:p>
            <a:endParaRPr lang="pt-BR" dirty="0"/>
          </a:p>
          <a:p>
            <a:pPr algn="just"/>
            <a:r>
              <a:rPr lang="pt-BR" dirty="0"/>
              <a:t>A separação entre classes sociais era muito grande, de vez que havia na vila uma igreja de Nossa Senhora do Rosário dos pretos, uma de Nossa Senhora do Amparo dos pardos livres, e a de Nossa Senhora da Conceição dos pardos cativos. Além da segregação entre brancos e homens de cor, segregava-se também os pretos dos pardos e dentre esses, os pardos livres e cativos (ANDRADE, 1999, p. 102).</a:t>
            </a:r>
          </a:p>
        </p:txBody>
      </p:sp>
    </p:spTree>
    <p:extLst>
      <p:ext uri="{BB962C8B-B14F-4D97-AF65-F5344CB8AC3E}">
        <p14:creationId xmlns:p14="http://schemas.microsoft.com/office/powerpoint/2010/main" val="3557136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9F6B9DD-CAD7-4D27-8BF5-5840C3B9A99E}"/>
              </a:ext>
            </a:extLst>
          </p:cNvPr>
          <p:cNvSpPr>
            <a:spLocks noGrp="1"/>
          </p:cNvSpPr>
          <p:nvPr>
            <p:ph type="title"/>
          </p:nvPr>
        </p:nvSpPr>
        <p:spPr/>
        <p:txBody>
          <a:bodyPr/>
          <a:lstStyle/>
          <a:p>
            <a:endParaRPr lang="pt-BR"/>
          </a:p>
        </p:txBody>
      </p:sp>
      <p:pic>
        <p:nvPicPr>
          <p:cNvPr id="8" name="Espaço Reservado para Conteúdo 7">
            <a:extLst>
              <a:ext uri="{FF2B5EF4-FFF2-40B4-BE49-F238E27FC236}">
                <a16:creationId xmlns:a16="http://schemas.microsoft.com/office/drawing/2014/main" id="{37F30379-0428-46AA-AD23-8B4ABA3EA0E7}"/>
              </a:ext>
            </a:extLst>
          </p:cNvPr>
          <p:cNvPicPr>
            <a:picLocks noGrp="1" noChangeAspect="1"/>
          </p:cNvPicPr>
          <p:nvPr>
            <p:ph sz="half" idx="1"/>
          </p:nvPr>
        </p:nvPicPr>
        <p:blipFill>
          <a:blip r:embed="rId2"/>
          <a:stretch>
            <a:fillRect/>
          </a:stretch>
        </p:blipFill>
        <p:spPr>
          <a:xfrm>
            <a:off x="681038" y="2374702"/>
            <a:ext cx="4697412" cy="3523059"/>
          </a:xfrm>
        </p:spPr>
      </p:pic>
      <p:sp>
        <p:nvSpPr>
          <p:cNvPr id="6" name="Espaço Reservado para Conteúdo 5">
            <a:extLst>
              <a:ext uri="{FF2B5EF4-FFF2-40B4-BE49-F238E27FC236}">
                <a16:creationId xmlns:a16="http://schemas.microsoft.com/office/drawing/2014/main" id="{335EFFF3-1160-4189-8B01-C77A1379BB4E}"/>
              </a:ext>
            </a:extLst>
          </p:cNvPr>
          <p:cNvSpPr>
            <a:spLocks noGrp="1"/>
          </p:cNvSpPr>
          <p:nvPr>
            <p:ph sz="half" idx="2"/>
          </p:nvPr>
        </p:nvSpPr>
        <p:spPr/>
        <p:txBody>
          <a:bodyPr/>
          <a:lstStyle/>
          <a:p>
            <a:pPr algn="just"/>
            <a:r>
              <a:rPr lang="pt-BR" dirty="0"/>
              <a:t> É controversa a edificação da igreja dos brancos. 1600 é o ano mais divulgado nos livros. 1705 (padre Estevão Ribeiro da Silveira e o padre João Batista Pereira cuidaram da ampliação). Sediou as irmandades do Sacramento e das Almas do purgatório.</a:t>
            </a:r>
          </a:p>
        </p:txBody>
      </p:sp>
    </p:spTree>
    <p:extLst>
      <p:ext uri="{BB962C8B-B14F-4D97-AF65-F5344CB8AC3E}">
        <p14:creationId xmlns:p14="http://schemas.microsoft.com/office/powerpoint/2010/main" val="2497918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BF6C6A-9144-47CC-B1EC-F036F7C833D6}"/>
              </a:ext>
            </a:extLst>
          </p:cNvPr>
          <p:cNvSpPr>
            <a:spLocks noGrp="1"/>
          </p:cNvSpPr>
          <p:nvPr>
            <p:ph type="title"/>
          </p:nvPr>
        </p:nvSpPr>
        <p:spPr/>
        <p:txBody>
          <a:bodyPr/>
          <a:lstStyle/>
          <a:p>
            <a:r>
              <a:rPr lang="pt-BR" dirty="0"/>
              <a:t>Comerciantes</a:t>
            </a:r>
          </a:p>
        </p:txBody>
      </p:sp>
      <p:pic>
        <p:nvPicPr>
          <p:cNvPr id="6" name="Espaço Reservado para Conteúdo 5">
            <a:extLst>
              <a:ext uri="{FF2B5EF4-FFF2-40B4-BE49-F238E27FC236}">
                <a16:creationId xmlns:a16="http://schemas.microsoft.com/office/drawing/2014/main" id="{355CE85F-1D12-4DED-8A61-00504EC40A0E}"/>
              </a:ext>
            </a:extLst>
          </p:cNvPr>
          <p:cNvPicPr>
            <a:picLocks noGrp="1" noChangeAspect="1"/>
          </p:cNvPicPr>
          <p:nvPr>
            <p:ph sz="half" idx="1"/>
          </p:nvPr>
        </p:nvPicPr>
        <p:blipFill>
          <a:blip r:embed="rId2"/>
          <a:stretch>
            <a:fillRect/>
          </a:stretch>
        </p:blipFill>
        <p:spPr>
          <a:xfrm>
            <a:off x="1680170" y="2336800"/>
            <a:ext cx="2699147" cy="3598863"/>
          </a:xfrm>
        </p:spPr>
      </p:pic>
      <p:sp>
        <p:nvSpPr>
          <p:cNvPr id="4" name="Espaço Reservado para Conteúdo 3">
            <a:extLst>
              <a:ext uri="{FF2B5EF4-FFF2-40B4-BE49-F238E27FC236}">
                <a16:creationId xmlns:a16="http://schemas.microsoft.com/office/drawing/2014/main" id="{CD9ABEDF-D0EB-4F84-A197-69B36F810766}"/>
              </a:ext>
            </a:extLst>
          </p:cNvPr>
          <p:cNvSpPr>
            <a:spLocks noGrp="1"/>
          </p:cNvSpPr>
          <p:nvPr>
            <p:ph sz="half" idx="2"/>
          </p:nvPr>
        </p:nvSpPr>
        <p:spPr/>
        <p:txBody>
          <a:bodyPr/>
          <a:lstStyle/>
          <a:p>
            <a:pPr algn="just"/>
            <a:r>
              <a:rPr lang="pt-BR" dirty="0"/>
              <a:t> A Irmandade de Nossa Senhora do Amparo dos homens pardos livres inaugurou o seu templo em 1681. A Imperatriz Teresa Cristina era juíza perpétua da irmandade. A imagem do retábulo central foi um presente da princesa Isabel.</a:t>
            </a:r>
          </a:p>
        </p:txBody>
      </p:sp>
    </p:spTree>
    <p:extLst>
      <p:ext uri="{BB962C8B-B14F-4D97-AF65-F5344CB8AC3E}">
        <p14:creationId xmlns:p14="http://schemas.microsoft.com/office/powerpoint/2010/main" val="1992934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15A53C-73B9-47E2-BC38-78B0E43B6743}"/>
              </a:ext>
            </a:extLst>
          </p:cNvPr>
          <p:cNvSpPr>
            <a:spLocks noGrp="1"/>
          </p:cNvSpPr>
          <p:nvPr>
            <p:ph type="title"/>
          </p:nvPr>
        </p:nvSpPr>
        <p:spPr/>
        <p:txBody>
          <a:bodyPr/>
          <a:lstStyle/>
          <a:p>
            <a:r>
              <a:rPr lang="pt-BR" dirty="0"/>
              <a:t>Convento: condição para o status de vila</a:t>
            </a:r>
          </a:p>
        </p:txBody>
      </p:sp>
      <p:pic>
        <p:nvPicPr>
          <p:cNvPr id="6" name="Espaço Reservado para Conteúdo 5">
            <a:extLst>
              <a:ext uri="{FF2B5EF4-FFF2-40B4-BE49-F238E27FC236}">
                <a16:creationId xmlns:a16="http://schemas.microsoft.com/office/drawing/2014/main" id="{707F7F38-AE87-4546-8BD1-7599F36A7FE4}"/>
              </a:ext>
            </a:extLst>
          </p:cNvPr>
          <p:cNvPicPr>
            <a:picLocks noGrp="1" noChangeAspect="1"/>
          </p:cNvPicPr>
          <p:nvPr>
            <p:ph sz="half" idx="1"/>
          </p:nvPr>
        </p:nvPicPr>
        <p:blipFill>
          <a:blip r:embed="rId2"/>
          <a:stretch>
            <a:fillRect/>
          </a:stretch>
        </p:blipFill>
        <p:spPr>
          <a:xfrm>
            <a:off x="681038" y="2374702"/>
            <a:ext cx="4697412" cy="3523059"/>
          </a:xfrm>
        </p:spPr>
      </p:pic>
      <p:sp>
        <p:nvSpPr>
          <p:cNvPr id="4" name="Espaço Reservado para Conteúdo 3">
            <a:extLst>
              <a:ext uri="{FF2B5EF4-FFF2-40B4-BE49-F238E27FC236}">
                <a16:creationId xmlns:a16="http://schemas.microsoft.com/office/drawing/2014/main" id="{4E674BB6-9941-4BFB-BF4B-14E5ADE23A8C}"/>
              </a:ext>
            </a:extLst>
          </p:cNvPr>
          <p:cNvSpPr>
            <a:spLocks noGrp="1"/>
          </p:cNvSpPr>
          <p:nvPr>
            <p:ph sz="half" idx="2"/>
          </p:nvPr>
        </p:nvSpPr>
        <p:spPr/>
        <p:txBody>
          <a:bodyPr/>
          <a:lstStyle/>
          <a:p>
            <a:pPr algn="just"/>
            <a:r>
              <a:rPr lang="pt-BR" dirty="0"/>
              <a:t> O frei Sebastião dos Anjos foi o fundador do Convento de Goiana (taipa – 10/11/1666). Frei Marcos de Santa Maria (pedra – 28/12/1679). Terreno doado pelo capitão Felipe Cavalcanti de Albuquerque. Financiado Por André Vidal de Negreiros.</a:t>
            </a:r>
          </a:p>
        </p:txBody>
      </p:sp>
    </p:spTree>
    <p:extLst>
      <p:ext uri="{BB962C8B-B14F-4D97-AF65-F5344CB8AC3E}">
        <p14:creationId xmlns:p14="http://schemas.microsoft.com/office/powerpoint/2010/main" val="2308291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501E14-FBA2-49D6-96C5-23E0712C04BD}"/>
              </a:ext>
            </a:extLst>
          </p:cNvPr>
          <p:cNvSpPr>
            <a:spLocks noGrp="1"/>
          </p:cNvSpPr>
          <p:nvPr>
            <p:ph type="title"/>
          </p:nvPr>
        </p:nvSpPr>
        <p:spPr/>
        <p:txBody>
          <a:bodyPr/>
          <a:lstStyle/>
          <a:p>
            <a:r>
              <a:rPr lang="pt-BR" dirty="0"/>
              <a:t>Convento X Recolhimento</a:t>
            </a:r>
          </a:p>
        </p:txBody>
      </p:sp>
      <p:pic>
        <p:nvPicPr>
          <p:cNvPr id="6" name="Espaço Reservado para Conteúdo 5">
            <a:extLst>
              <a:ext uri="{FF2B5EF4-FFF2-40B4-BE49-F238E27FC236}">
                <a16:creationId xmlns:a16="http://schemas.microsoft.com/office/drawing/2014/main" id="{E41854F9-0194-47DA-B297-24D1F30B39D7}"/>
              </a:ext>
            </a:extLst>
          </p:cNvPr>
          <p:cNvPicPr>
            <a:picLocks noGrp="1" noChangeAspect="1"/>
          </p:cNvPicPr>
          <p:nvPr>
            <p:ph sz="half" idx="1"/>
          </p:nvPr>
        </p:nvPicPr>
        <p:blipFill>
          <a:blip r:embed="rId2"/>
          <a:stretch>
            <a:fillRect/>
          </a:stretch>
        </p:blipFill>
        <p:spPr>
          <a:xfrm>
            <a:off x="681038" y="2611773"/>
            <a:ext cx="4697412" cy="3048916"/>
          </a:xfrm>
        </p:spPr>
      </p:pic>
      <p:sp>
        <p:nvSpPr>
          <p:cNvPr id="4" name="Espaço Reservado para Conteúdo 3">
            <a:extLst>
              <a:ext uri="{FF2B5EF4-FFF2-40B4-BE49-F238E27FC236}">
                <a16:creationId xmlns:a16="http://schemas.microsoft.com/office/drawing/2014/main" id="{0D904FCB-3958-417D-A255-37D32B008A27}"/>
              </a:ext>
            </a:extLst>
          </p:cNvPr>
          <p:cNvSpPr>
            <a:spLocks noGrp="1"/>
          </p:cNvSpPr>
          <p:nvPr>
            <p:ph sz="half" idx="2"/>
          </p:nvPr>
        </p:nvSpPr>
        <p:spPr/>
        <p:txBody>
          <a:bodyPr/>
          <a:lstStyle/>
          <a:p>
            <a:pPr algn="just"/>
            <a:r>
              <a:rPr lang="pt-BR" dirty="0"/>
              <a:t> A Igreja de Nossa Senhora da Soledade era um recolhimento de freiras não professas. Foi  fundado em 1752 em um terreno doado pelo capitão-mor José Camelo Pessoa. O Estatuto foi dado pelo bispo diocesano Dom João da Purificação Marques Perdigão, em 1852.</a:t>
            </a:r>
          </a:p>
        </p:txBody>
      </p:sp>
    </p:spTree>
    <p:extLst>
      <p:ext uri="{BB962C8B-B14F-4D97-AF65-F5344CB8AC3E}">
        <p14:creationId xmlns:p14="http://schemas.microsoft.com/office/powerpoint/2010/main" val="2963770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6DDBD8-7ADC-48B2-AE68-D3EF1D8065BA}"/>
              </a:ext>
            </a:extLst>
          </p:cNvPr>
          <p:cNvSpPr>
            <a:spLocks noGrp="1"/>
          </p:cNvSpPr>
          <p:nvPr>
            <p:ph type="title"/>
          </p:nvPr>
        </p:nvSpPr>
        <p:spPr/>
        <p:txBody>
          <a:bodyPr/>
          <a:lstStyle/>
          <a:p>
            <a:r>
              <a:rPr lang="pt-BR" dirty="0"/>
              <a:t>Goiana – Sede da capitania</a:t>
            </a:r>
          </a:p>
        </p:txBody>
      </p:sp>
      <p:pic>
        <p:nvPicPr>
          <p:cNvPr id="6" name="Espaço Reservado para Conteúdo 5">
            <a:extLst>
              <a:ext uri="{FF2B5EF4-FFF2-40B4-BE49-F238E27FC236}">
                <a16:creationId xmlns:a16="http://schemas.microsoft.com/office/drawing/2014/main" id="{2ABA1D4A-BA21-45EC-9825-B2E76515152D}"/>
              </a:ext>
            </a:extLst>
          </p:cNvPr>
          <p:cNvPicPr>
            <a:picLocks noGrp="1" noChangeAspect="1"/>
          </p:cNvPicPr>
          <p:nvPr>
            <p:ph sz="half" idx="1"/>
          </p:nvPr>
        </p:nvPicPr>
        <p:blipFill>
          <a:blip r:embed="rId2"/>
          <a:stretch>
            <a:fillRect/>
          </a:stretch>
        </p:blipFill>
        <p:spPr>
          <a:xfrm>
            <a:off x="1680170" y="2336800"/>
            <a:ext cx="2699147" cy="3598863"/>
          </a:xfrm>
        </p:spPr>
      </p:pic>
      <p:sp>
        <p:nvSpPr>
          <p:cNvPr id="4" name="Espaço Reservado para Conteúdo 3">
            <a:extLst>
              <a:ext uri="{FF2B5EF4-FFF2-40B4-BE49-F238E27FC236}">
                <a16:creationId xmlns:a16="http://schemas.microsoft.com/office/drawing/2014/main" id="{051E9018-9702-4F79-B436-7305BD94B144}"/>
              </a:ext>
            </a:extLst>
          </p:cNvPr>
          <p:cNvSpPr>
            <a:spLocks noGrp="1"/>
          </p:cNvSpPr>
          <p:nvPr>
            <p:ph sz="half" idx="2"/>
          </p:nvPr>
        </p:nvSpPr>
        <p:spPr/>
        <p:txBody>
          <a:bodyPr/>
          <a:lstStyle/>
          <a:p>
            <a:pPr algn="just"/>
            <a:r>
              <a:rPr lang="pt-BR" dirty="0"/>
              <a:t> A Igreja de Nossa Senhora dos Milagres da Santa Casa de Misericórdia foram transferidos de Itamaracá para Goiana e inaugurados em 1722.</a:t>
            </a:r>
          </a:p>
        </p:txBody>
      </p:sp>
    </p:spTree>
    <p:extLst>
      <p:ext uri="{BB962C8B-B14F-4D97-AF65-F5344CB8AC3E}">
        <p14:creationId xmlns:p14="http://schemas.microsoft.com/office/powerpoint/2010/main" val="3796306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FE6F2F-EE73-42FC-9FD1-EB009E1B17EE}"/>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56B0CAC2-3B16-487A-9AFF-B9A8FB67D7D6}"/>
              </a:ext>
            </a:extLst>
          </p:cNvPr>
          <p:cNvPicPr>
            <a:picLocks noGrp="1" noChangeAspect="1"/>
          </p:cNvPicPr>
          <p:nvPr>
            <p:ph sz="half" idx="1"/>
          </p:nvPr>
        </p:nvPicPr>
        <p:blipFill>
          <a:blip r:embed="rId2"/>
          <a:stretch>
            <a:fillRect/>
          </a:stretch>
        </p:blipFill>
        <p:spPr>
          <a:xfrm>
            <a:off x="1680170" y="2336800"/>
            <a:ext cx="2699147" cy="3598863"/>
          </a:xfrm>
        </p:spPr>
      </p:pic>
      <p:sp>
        <p:nvSpPr>
          <p:cNvPr id="4" name="Espaço Reservado para Conteúdo 3">
            <a:extLst>
              <a:ext uri="{FF2B5EF4-FFF2-40B4-BE49-F238E27FC236}">
                <a16:creationId xmlns:a16="http://schemas.microsoft.com/office/drawing/2014/main" id="{9C7F8992-0055-4180-A06C-24F8D592A53C}"/>
              </a:ext>
            </a:extLst>
          </p:cNvPr>
          <p:cNvSpPr>
            <a:spLocks noGrp="1"/>
          </p:cNvSpPr>
          <p:nvPr>
            <p:ph sz="half" idx="2"/>
          </p:nvPr>
        </p:nvSpPr>
        <p:spPr/>
        <p:txBody>
          <a:bodyPr/>
          <a:lstStyle/>
          <a:p>
            <a:pPr algn="just"/>
            <a:r>
              <a:rPr lang="pt-BR" dirty="0"/>
              <a:t> Em1859, Dom Pedro já encontrou a Igreja do Senhor Bom Jesus dos Martírios dos homens pobres em ruínas.</a:t>
            </a:r>
          </a:p>
          <a:p>
            <a:pPr algn="just"/>
            <a:endParaRPr lang="pt-BR" dirty="0"/>
          </a:p>
          <a:p>
            <a:pPr algn="just"/>
            <a:r>
              <a:rPr lang="pt-BR" dirty="0"/>
              <a:t> Em 1753, a Ordem Terceira do Carmo inaugurou a Igreja de Santa Teresa de Jesus</a:t>
            </a:r>
          </a:p>
        </p:txBody>
      </p:sp>
    </p:spTree>
    <p:extLst>
      <p:ext uri="{BB962C8B-B14F-4D97-AF65-F5344CB8AC3E}">
        <p14:creationId xmlns:p14="http://schemas.microsoft.com/office/powerpoint/2010/main" val="2115875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400286-98D3-403C-BA92-FA940C6E7159}"/>
              </a:ext>
            </a:extLst>
          </p:cNvPr>
          <p:cNvSpPr>
            <a:spLocks noGrp="1"/>
          </p:cNvSpPr>
          <p:nvPr>
            <p:ph type="title"/>
          </p:nvPr>
        </p:nvSpPr>
        <p:spPr/>
        <p:txBody>
          <a:bodyPr/>
          <a:lstStyle/>
          <a:p>
            <a:r>
              <a:rPr lang="pt-BR" dirty="0"/>
              <a:t>Ideias Perigosas</a:t>
            </a:r>
          </a:p>
        </p:txBody>
      </p:sp>
      <p:sp>
        <p:nvSpPr>
          <p:cNvPr id="3" name="Espaço Reservado para Conteúdo 2">
            <a:extLst>
              <a:ext uri="{FF2B5EF4-FFF2-40B4-BE49-F238E27FC236}">
                <a16:creationId xmlns:a16="http://schemas.microsoft.com/office/drawing/2014/main" id="{008DF7C1-F2B1-4CBF-B23F-188226CCFE5E}"/>
              </a:ext>
            </a:extLst>
          </p:cNvPr>
          <p:cNvSpPr>
            <a:spLocks noGrp="1"/>
          </p:cNvSpPr>
          <p:nvPr>
            <p:ph sz="half" idx="1"/>
          </p:nvPr>
        </p:nvSpPr>
        <p:spPr/>
        <p:txBody>
          <a:bodyPr/>
          <a:lstStyle/>
          <a:p>
            <a:pPr algn="just"/>
            <a:r>
              <a:rPr lang="pt-BR" dirty="0"/>
              <a:t>Em fins do século XVIII e início do XIX, Frei Arruda Câmara, após chegar da Europa, criou o </a:t>
            </a:r>
            <a:r>
              <a:rPr lang="pt-BR" dirty="0" err="1"/>
              <a:t>Aerópago</a:t>
            </a:r>
            <a:r>
              <a:rPr lang="pt-BR" dirty="0"/>
              <a:t> de Itambé, que é considerado a porta de entrada da Maçonaria no Brasil.</a:t>
            </a:r>
          </a:p>
          <a:p>
            <a:pPr algn="just"/>
            <a:r>
              <a:rPr lang="pt-BR" dirty="0"/>
              <a:t> Frei Arruda Câmara criou o abacaxi, através de seus experimentos com bromélias.</a:t>
            </a:r>
          </a:p>
        </p:txBody>
      </p:sp>
      <p:sp>
        <p:nvSpPr>
          <p:cNvPr id="4" name="Espaço Reservado para Conteúdo 3">
            <a:extLst>
              <a:ext uri="{FF2B5EF4-FFF2-40B4-BE49-F238E27FC236}">
                <a16:creationId xmlns:a16="http://schemas.microsoft.com/office/drawing/2014/main" id="{F1985624-D1E7-4A27-A773-7BB79B0C0317}"/>
              </a:ext>
            </a:extLst>
          </p:cNvPr>
          <p:cNvSpPr>
            <a:spLocks noGrp="1"/>
          </p:cNvSpPr>
          <p:nvPr>
            <p:ph sz="half" idx="2"/>
          </p:nvPr>
        </p:nvSpPr>
        <p:spPr/>
        <p:txBody>
          <a:bodyPr/>
          <a:lstStyle/>
          <a:p>
            <a:pPr algn="just"/>
            <a:r>
              <a:rPr lang="pt-BR" dirty="0"/>
              <a:t> Revolução de 1817 ou Revolta dos padres: Pe. João Ribeiro de Melo Montenegro, Frei Caneca, Pe. Pedro de Sousa Tenório, entre outros</a:t>
            </a:r>
          </a:p>
        </p:txBody>
      </p:sp>
    </p:spTree>
    <p:extLst>
      <p:ext uri="{BB962C8B-B14F-4D97-AF65-F5344CB8AC3E}">
        <p14:creationId xmlns:p14="http://schemas.microsoft.com/office/powerpoint/2010/main" val="2032950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5EC786-380E-4D7A-A730-EB73969AF533}"/>
              </a:ext>
            </a:extLst>
          </p:cNvPr>
          <p:cNvSpPr>
            <a:spLocks noGrp="1"/>
          </p:cNvSpPr>
          <p:nvPr>
            <p:ph type="title"/>
          </p:nvPr>
        </p:nvSpPr>
        <p:spPr/>
        <p:txBody>
          <a:bodyPr/>
          <a:lstStyle/>
          <a:p>
            <a:r>
              <a:rPr lang="pt-BR" dirty="0"/>
              <a:t>Bandeira de 1817 – Livro mais famoso</a:t>
            </a:r>
          </a:p>
        </p:txBody>
      </p:sp>
      <p:pic>
        <p:nvPicPr>
          <p:cNvPr id="6" name="Espaço Reservado para Conteúdo 5">
            <a:extLst>
              <a:ext uri="{FF2B5EF4-FFF2-40B4-BE49-F238E27FC236}">
                <a16:creationId xmlns:a16="http://schemas.microsoft.com/office/drawing/2014/main" id="{BF657A68-81F6-4C4F-B8EE-C545319022DE}"/>
              </a:ext>
            </a:extLst>
          </p:cNvPr>
          <p:cNvPicPr>
            <a:picLocks noGrp="1" noChangeAspect="1"/>
          </p:cNvPicPr>
          <p:nvPr>
            <p:ph sz="half" idx="1"/>
          </p:nvPr>
        </p:nvPicPr>
        <p:blipFill>
          <a:blip r:embed="rId2"/>
          <a:stretch>
            <a:fillRect/>
          </a:stretch>
        </p:blipFill>
        <p:spPr>
          <a:xfrm>
            <a:off x="680321" y="2518117"/>
            <a:ext cx="4384048" cy="3277772"/>
          </a:xfrm>
        </p:spPr>
      </p:pic>
      <p:pic>
        <p:nvPicPr>
          <p:cNvPr id="8" name="Espaço Reservado para Conteúdo 7">
            <a:extLst>
              <a:ext uri="{FF2B5EF4-FFF2-40B4-BE49-F238E27FC236}">
                <a16:creationId xmlns:a16="http://schemas.microsoft.com/office/drawing/2014/main" id="{9195700E-5F72-4841-B5E1-0877965D05F4}"/>
              </a:ext>
            </a:extLst>
          </p:cNvPr>
          <p:cNvPicPr>
            <a:picLocks noGrp="1" noChangeAspect="1"/>
          </p:cNvPicPr>
          <p:nvPr>
            <p:ph sz="half" idx="2"/>
          </p:nvPr>
        </p:nvPicPr>
        <p:blipFill>
          <a:blip r:embed="rId3"/>
          <a:stretch>
            <a:fillRect/>
          </a:stretch>
        </p:blipFill>
        <p:spPr>
          <a:xfrm>
            <a:off x="5697415" y="2082018"/>
            <a:ext cx="4384048" cy="3853645"/>
          </a:xfrm>
        </p:spPr>
      </p:pic>
    </p:spTree>
    <p:extLst>
      <p:ext uri="{BB962C8B-B14F-4D97-AF65-F5344CB8AC3E}">
        <p14:creationId xmlns:p14="http://schemas.microsoft.com/office/powerpoint/2010/main" val="2750542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5F206C-8E14-48EA-ABE3-6A58D88494D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49B46F6A-4D6D-44F3-9DF0-862081BE5AE8}"/>
              </a:ext>
            </a:extLst>
          </p:cNvPr>
          <p:cNvSpPr>
            <a:spLocks noGrp="1"/>
          </p:cNvSpPr>
          <p:nvPr>
            <p:ph sz="half" idx="1"/>
          </p:nvPr>
        </p:nvSpPr>
        <p:spPr/>
        <p:txBody>
          <a:bodyPr/>
          <a:lstStyle/>
          <a:p>
            <a:pPr algn="r"/>
            <a:r>
              <a:rPr lang="pt-BR" dirty="0"/>
              <a:t>“Nosso cortejo cruzou com padres/frades, alfaiates, carpinteiros, sapateiros, bodegueiros, pescadores, feirantes, vendedores ambulantes, lojistas, marchantes, soldados, rendeiros, cirurgiões” (2014, p. 79) </a:t>
            </a:r>
          </a:p>
        </p:txBody>
      </p:sp>
      <p:sp>
        <p:nvSpPr>
          <p:cNvPr id="4" name="Espaço Reservado para Conteúdo 3">
            <a:extLst>
              <a:ext uri="{FF2B5EF4-FFF2-40B4-BE49-F238E27FC236}">
                <a16:creationId xmlns:a16="http://schemas.microsoft.com/office/drawing/2014/main" id="{73EFC20C-6CF7-475E-AFD4-FA1D36E827E8}"/>
              </a:ext>
            </a:extLst>
          </p:cNvPr>
          <p:cNvSpPr>
            <a:spLocks noGrp="1"/>
          </p:cNvSpPr>
          <p:nvPr>
            <p:ph sz="half" idx="2"/>
          </p:nvPr>
        </p:nvSpPr>
        <p:spPr/>
        <p:txBody>
          <a:bodyPr/>
          <a:lstStyle/>
          <a:p>
            <a:pPr algn="just"/>
            <a:r>
              <a:rPr lang="pt-BR" dirty="0"/>
              <a:t> De Março a Maio de 1817 – Pernambuco foi um país.</a:t>
            </a:r>
          </a:p>
          <a:p>
            <a:pPr algn="just"/>
            <a:r>
              <a:rPr lang="pt-BR" dirty="0"/>
              <a:t> Padre Antônio Souto Maior, vigário de </a:t>
            </a:r>
            <a:r>
              <a:rPr lang="pt-BR" dirty="0" err="1"/>
              <a:t>Tejucupapo</a:t>
            </a:r>
            <a:r>
              <a:rPr lang="pt-BR" dirty="0"/>
              <a:t>.</a:t>
            </a:r>
          </a:p>
          <a:p>
            <a:pPr algn="just"/>
            <a:r>
              <a:rPr lang="pt-BR" dirty="0"/>
              <a:t> Padre Bento de Farias Braga (bacamartes, pistolas e facas).</a:t>
            </a:r>
          </a:p>
          <a:p>
            <a:pPr algn="just"/>
            <a:r>
              <a:rPr lang="pt-BR" dirty="0"/>
              <a:t> Padre Antônio Pereira de Albuquerque (vigário de Goiana).</a:t>
            </a:r>
          </a:p>
        </p:txBody>
      </p:sp>
    </p:spTree>
    <p:extLst>
      <p:ext uri="{BB962C8B-B14F-4D97-AF65-F5344CB8AC3E}">
        <p14:creationId xmlns:p14="http://schemas.microsoft.com/office/powerpoint/2010/main" val="4234678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E8257C0-0C0C-4169-8B62-2A37EBDD00D4}"/>
              </a:ext>
            </a:extLst>
          </p:cNvPr>
          <p:cNvSpPr>
            <a:spLocks noGrp="1"/>
          </p:cNvSpPr>
          <p:nvPr>
            <p:ph type="title"/>
          </p:nvPr>
        </p:nvSpPr>
        <p:spPr/>
        <p:txBody>
          <a:bodyPr/>
          <a:lstStyle/>
          <a:p>
            <a:endParaRPr lang="pt-BR"/>
          </a:p>
        </p:txBody>
      </p:sp>
      <p:sp>
        <p:nvSpPr>
          <p:cNvPr id="6" name="Espaço Reservado para Conteúdo 5">
            <a:extLst>
              <a:ext uri="{FF2B5EF4-FFF2-40B4-BE49-F238E27FC236}">
                <a16:creationId xmlns:a16="http://schemas.microsoft.com/office/drawing/2014/main" id="{A237F89C-DAB2-476F-AD2F-5611A66CAD48}"/>
              </a:ext>
            </a:extLst>
          </p:cNvPr>
          <p:cNvSpPr>
            <a:spLocks noGrp="1"/>
          </p:cNvSpPr>
          <p:nvPr>
            <p:ph idx="1"/>
          </p:nvPr>
        </p:nvSpPr>
        <p:spPr/>
        <p:txBody>
          <a:bodyPr/>
          <a:lstStyle/>
          <a:p>
            <a:pPr algn="just"/>
            <a:r>
              <a:rPr lang="pt-BR" dirty="0"/>
              <a:t> 1821 – Pela Convenção de Beberibe foi eleita a primeira junta do Governo Provisório de Pernambuco, no dia 26 de outubro, </a:t>
            </a:r>
            <a:r>
              <a:rPr lang="pt-BR" dirty="0" err="1"/>
              <a:t>saíndo</a:t>
            </a:r>
            <a:r>
              <a:rPr lang="pt-BR" dirty="0"/>
              <a:t> presidente Gervásio Pires Ferreira, expulsando o presidente da província, Luiz do Rego, o general das urupemas.</a:t>
            </a:r>
          </a:p>
          <a:p>
            <a:pPr algn="just"/>
            <a:endParaRPr lang="pt-BR" dirty="0"/>
          </a:p>
          <a:p>
            <a:pPr algn="just"/>
            <a:r>
              <a:rPr lang="pt-BR" dirty="0"/>
              <a:t> 1824 – Confederação do Equador: Movimento encabeçado por Cipriano Barata e Frei Caneca contra a intolerância de Dom Pedro I.</a:t>
            </a:r>
          </a:p>
        </p:txBody>
      </p:sp>
    </p:spTree>
    <p:extLst>
      <p:ext uri="{BB962C8B-B14F-4D97-AF65-F5344CB8AC3E}">
        <p14:creationId xmlns:p14="http://schemas.microsoft.com/office/powerpoint/2010/main" val="1981900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8BD13B-FD15-475A-89EA-ADA560B7FF6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A9EE03E-8B07-4397-BFBE-23982D5E9F1D}"/>
              </a:ext>
            </a:extLst>
          </p:cNvPr>
          <p:cNvSpPr>
            <a:spLocks noGrp="1"/>
          </p:cNvSpPr>
          <p:nvPr>
            <p:ph idx="1"/>
          </p:nvPr>
        </p:nvSpPr>
        <p:spPr/>
        <p:txBody>
          <a:bodyPr/>
          <a:lstStyle/>
          <a:p>
            <a:pPr algn="just"/>
            <a:r>
              <a:rPr lang="pt-BR" dirty="0"/>
              <a:t> Subiu ao Coro. Lá, a luz de uma lamparina, iluminava vagamente a imagem de Jesus, de braços abertos, cabeça inclinada, pregado numa enorme cruz, aquele mesmo Cristo que frei Caneca costumava ver todos os dias, nos momentos mais felizes e tranquilos que passara naquele convento. Parou e olhou para ele como que quisesse interpretá-lo, como se quisesse ouvir os seus conselhos naquele transe doloroso de sua vida de revolucionário, quando via sua causa perdida. Somente a ele encontrara naquele convento deserto, triste e abandonado. Toda a igreja estava escura e silenciosa (PINTO, 1968, p. 82-83). </a:t>
            </a:r>
          </a:p>
        </p:txBody>
      </p:sp>
    </p:spTree>
    <p:extLst>
      <p:ext uri="{BB962C8B-B14F-4D97-AF65-F5344CB8AC3E}">
        <p14:creationId xmlns:p14="http://schemas.microsoft.com/office/powerpoint/2010/main" val="3621735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5521C6-4CCF-4457-B29A-B0F1B8E41196}"/>
              </a:ext>
            </a:extLst>
          </p:cNvPr>
          <p:cNvSpPr>
            <a:spLocks noGrp="1"/>
          </p:cNvSpPr>
          <p:nvPr>
            <p:ph type="title"/>
          </p:nvPr>
        </p:nvSpPr>
        <p:spPr/>
        <p:txBody>
          <a:bodyPr/>
          <a:lstStyle/>
          <a:p>
            <a:r>
              <a:rPr lang="pt-BR" dirty="0"/>
              <a:t>QUILOMBO DE CATUCÁ – Bastante Mato</a:t>
            </a:r>
          </a:p>
        </p:txBody>
      </p:sp>
      <p:pic>
        <p:nvPicPr>
          <p:cNvPr id="7" name="Espaço Reservado para Conteúdo 6">
            <a:extLst>
              <a:ext uri="{FF2B5EF4-FFF2-40B4-BE49-F238E27FC236}">
                <a16:creationId xmlns:a16="http://schemas.microsoft.com/office/drawing/2014/main" id="{AF5B2C41-B2F8-4E52-BAE4-12DDDD0E0DB1}"/>
              </a:ext>
            </a:extLst>
          </p:cNvPr>
          <p:cNvPicPr>
            <a:picLocks noGrp="1" noChangeAspect="1"/>
          </p:cNvPicPr>
          <p:nvPr>
            <p:ph sz="half" idx="1"/>
          </p:nvPr>
        </p:nvPicPr>
        <p:blipFill>
          <a:blip r:embed="rId2"/>
          <a:stretch>
            <a:fillRect/>
          </a:stretch>
        </p:blipFill>
        <p:spPr>
          <a:xfrm>
            <a:off x="681038" y="2236763"/>
            <a:ext cx="4697412" cy="3699426"/>
          </a:xfrm>
        </p:spPr>
      </p:pic>
      <p:sp>
        <p:nvSpPr>
          <p:cNvPr id="5" name="Espaço Reservado para Conteúdo 4">
            <a:extLst>
              <a:ext uri="{FF2B5EF4-FFF2-40B4-BE49-F238E27FC236}">
                <a16:creationId xmlns:a16="http://schemas.microsoft.com/office/drawing/2014/main" id="{47B9D45F-C46E-472C-96A2-9AC763AF5089}"/>
              </a:ext>
            </a:extLst>
          </p:cNvPr>
          <p:cNvSpPr>
            <a:spLocks noGrp="1"/>
          </p:cNvSpPr>
          <p:nvPr>
            <p:ph sz="half" idx="2"/>
          </p:nvPr>
        </p:nvSpPr>
        <p:spPr/>
        <p:txBody>
          <a:bodyPr>
            <a:normAutofit lnSpcReduction="10000"/>
          </a:bodyPr>
          <a:lstStyle/>
          <a:p>
            <a:r>
              <a:rPr lang="pt-BR" dirty="0"/>
              <a:t> Malungo – Irmão</a:t>
            </a:r>
          </a:p>
          <a:p>
            <a:r>
              <a:rPr lang="pt-BR" dirty="0"/>
              <a:t> Das Matas do Recife, a Goiana e Macaparana. Outros afirmam que até o Conde (PB).</a:t>
            </a:r>
          </a:p>
          <a:p>
            <a:r>
              <a:rPr lang="pt-BR" dirty="0"/>
              <a:t> João Bamba</a:t>
            </a:r>
          </a:p>
          <a:p>
            <a:r>
              <a:rPr lang="pt-BR" dirty="0"/>
              <a:t> João Pataca</a:t>
            </a:r>
          </a:p>
          <a:p>
            <a:r>
              <a:rPr lang="pt-BR" dirty="0"/>
              <a:t> Antônio </a:t>
            </a:r>
            <a:r>
              <a:rPr lang="pt-BR" dirty="0" err="1"/>
              <a:t>Cabundá</a:t>
            </a:r>
            <a:endParaRPr lang="pt-BR" dirty="0"/>
          </a:p>
          <a:p>
            <a:r>
              <a:rPr lang="pt-BR" dirty="0"/>
              <a:t> Manoel Galo</a:t>
            </a:r>
          </a:p>
          <a:p>
            <a:r>
              <a:rPr lang="pt-BR" dirty="0"/>
              <a:t>José Brabo</a:t>
            </a:r>
          </a:p>
        </p:txBody>
      </p:sp>
    </p:spTree>
    <p:extLst>
      <p:ext uri="{BB962C8B-B14F-4D97-AF65-F5344CB8AC3E}">
        <p14:creationId xmlns:p14="http://schemas.microsoft.com/office/powerpoint/2010/main" val="4202085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3CD9EE-FE36-4679-AE6E-46F693BE0575}"/>
              </a:ext>
            </a:extLst>
          </p:cNvPr>
          <p:cNvSpPr>
            <a:spLocks noGrp="1"/>
          </p:cNvSpPr>
          <p:nvPr>
            <p:ph type="title"/>
          </p:nvPr>
        </p:nvSpPr>
        <p:spPr/>
        <p:txBody>
          <a:bodyPr/>
          <a:lstStyle/>
          <a:p>
            <a:endParaRPr lang="pt-BR" dirty="0"/>
          </a:p>
        </p:txBody>
      </p:sp>
      <p:sp>
        <p:nvSpPr>
          <p:cNvPr id="6" name="Espaço Reservado para Conteúdo 5">
            <a:extLst>
              <a:ext uri="{FF2B5EF4-FFF2-40B4-BE49-F238E27FC236}">
                <a16:creationId xmlns:a16="http://schemas.microsoft.com/office/drawing/2014/main" id="{8FFBB20B-4C6E-4645-A048-635679B9EA7B}"/>
              </a:ext>
            </a:extLst>
          </p:cNvPr>
          <p:cNvSpPr>
            <a:spLocks noGrp="1"/>
          </p:cNvSpPr>
          <p:nvPr>
            <p:ph idx="1"/>
          </p:nvPr>
        </p:nvSpPr>
        <p:spPr/>
        <p:txBody>
          <a:bodyPr/>
          <a:lstStyle/>
          <a:p>
            <a:pPr algn="just"/>
            <a:r>
              <a:rPr lang="pt-BR" dirty="0"/>
              <a:t> De acordo com uma autoridade, antes eles iam a </a:t>
            </a:r>
            <a:r>
              <a:rPr lang="pt-BR" dirty="0" err="1"/>
              <a:t>Tejucupapo</a:t>
            </a:r>
            <a:r>
              <a:rPr lang="pt-BR" dirty="0"/>
              <a:t> "de salto", mas hoje [julho de 1829] são pacíficos moradores nela, comendo, batucando, passeando armados e obrigando que se lhes vendam armas e pólvora. Pela mesma época, os comandados de Pataca se alojaram pacificamente na povoação de Ponta de Pedras e ficaram lá batucando entre os dias 24 e 28 de junho de 1829 (APEPE,1829 in CARVALHO, 1991, p. 17). </a:t>
            </a:r>
          </a:p>
          <a:p>
            <a:endParaRPr lang="pt-BR" dirty="0"/>
          </a:p>
        </p:txBody>
      </p:sp>
    </p:spTree>
    <p:extLst>
      <p:ext uri="{BB962C8B-B14F-4D97-AF65-F5344CB8AC3E}">
        <p14:creationId xmlns:p14="http://schemas.microsoft.com/office/powerpoint/2010/main" val="2966697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4DDA19-D564-4875-8240-CC6E6D984F97}"/>
              </a:ext>
            </a:extLst>
          </p:cNvPr>
          <p:cNvSpPr>
            <a:spLocks noGrp="1"/>
          </p:cNvSpPr>
          <p:nvPr>
            <p:ph type="title"/>
          </p:nvPr>
        </p:nvSpPr>
        <p:spPr/>
        <p:txBody>
          <a:bodyPr/>
          <a:lstStyle/>
          <a:p>
            <a:r>
              <a:rPr lang="pt-BR" dirty="0"/>
              <a:t>João Pataca morreu em 1835</a:t>
            </a:r>
          </a:p>
        </p:txBody>
      </p:sp>
      <p:sp>
        <p:nvSpPr>
          <p:cNvPr id="3" name="Espaço Reservado para Conteúdo 2">
            <a:extLst>
              <a:ext uri="{FF2B5EF4-FFF2-40B4-BE49-F238E27FC236}">
                <a16:creationId xmlns:a16="http://schemas.microsoft.com/office/drawing/2014/main" id="{AE491DED-E47C-4A54-A0B2-47EB06D2DB70}"/>
              </a:ext>
            </a:extLst>
          </p:cNvPr>
          <p:cNvSpPr>
            <a:spLocks noGrp="1"/>
          </p:cNvSpPr>
          <p:nvPr>
            <p:ph idx="1"/>
          </p:nvPr>
        </p:nvSpPr>
        <p:spPr/>
        <p:txBody>
          <a:bodyPr>
            <a:normAutofit lnSpcReduction="10000"/>
          </a:bodyPr>
          <a:lstStyle/>
          <a:p>
            <a:pPr algn="just"/>
            <a:r>
              <a:rPr lang="pt-BR" dirty="0"/>
              <a:t> A aliança com a população pobre do lugar, e até com alguns senhores, como Dona Helena, do engenho Macaco, era parte dessa estratégia mais ampla de sobrevivência. Pataca sabia do respeito que lhe era tributado pela população local. Ao prender os dois quilombolas que assaltaram o engenho Macacos, Pataca os levou para a casa do comandante da milícia local para que fossem presos. A autoridade alegou que não tinha cadeia e que Pataca os deveria remeter ao juiz de paz. Contam as fontes deixadas pelos homens brancos, que Pataca teria retrucado que também era Juiz de paz, e tratou ele mesmo de punir os dois assaltantes (APEPE, 1829). </a:t>
            </a:r>
          </a:p>
        </p:txBody>
      </p:sp>
    </p:spTree>
    <p:extLst>
      <p:ext uri="{BB962C8B-B14F-4D97-AF65-F5344CB8AC3E}">
        <p14:creationId xmlns:p14="http://schemas.microsoft.com/office/powerpoint/2010/main" val="145522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B066C-B20F-415A-85D8-DC98D70D7478}"/>
              </a:ext>
            </a:extLst>
          </p:cNvPr>
          <p:cNvSpPr>
            <a:spLocks noGrp="1"/>
          </p:cNvSpPr>
          <p:nvPr>
            <p:ph type="title"/>
          </p:nvPr>
        </p:nvSpPr>
        <p:spPr/>
        <p:txBody>
          <a:bodyPr/>
          <a:lstStyle/>
          <a:p>
            <a:r>
              <a:rPr lang="pt-BR" dirty="0"/>
              <a:t>CIDADE GOYANNA</a:t>
            </a:r>
          </a:p>
        </p:txBody>
      </p:sp>
      <p:sp>
        <p:nvSpPr>
          <p:cNvPr id="3" name="Espaço Reservado para Conteúdo 2">
            <a:extLst>
              <a:ext uri="{FF2B5EF4-FFF2-40B4-BE49-F238E27FC236}">
                <a16:creationId xmlns:a16="http://schemas.microsoft.com/office/drawing/2014/main" id="{C14C77F3-CD96-45E0-ACF4-D4B20D3FB58B}"/>
              </a:ext>
            </a:extLst>
          </p:cNvPr>
          <p:cNvSpPr>
            <a:spLocks noGrp="1"/>
          </p:cNvSpPr>
          <p:nvPr>
            <p:ph idx="1"/>
          </p:nvPr>
        </p:nvSpPr>
        <p:spPr/>
        <p:txBody>
          <a:bodyPr/>
          <a:lstStyle/>
          <a:p>
            <a:r>
              <a:rPr lang="pt-BR" dirty="0"/>
              <a:t> Lei Provincial Nº 86, de 05 de maio de 1840 tornou a então Vila </a:t>
            </a:r>
            <a:r>
              <a:rPr lang="pt-BR" dirty="0" err="1"/>
              <a:t>Goyanna</a:t>
            </a:r>
            <a:r>
              <a:rPr lang="pt-BR" dirty="0"/>
              <a:t> em cidade. Muitos confundem essa data com aniversário de criação da cidade, mas como já expomos, Goiana não foi um povoamento fundado como outras cidades pernambucanas, a exemplo de Igarassu e Olinda; Goiana surgiu do cotidiano de homens e mulheres miscigenados...</a:t>
            </a:r>
          </a:p>
          <a:p>
            <a:pPr marL="0" indent="0">
              <a:buNone/>
            </a:pPr>
            <a:endParaRPr lang="pt-BR" dirty="0"/>
          </a:p>
        </p:txBody>
      </p:sp>
    </p:spTree>
    <p:extLst>
      <p:ext uri="{BB962C8B-B14F-4D97-AF65-F5344CB8AC3E}">
        <p14:creationId xmlns:p14="http://schemas.microsoft.com/office/powerpoint/2010/main" val="2602765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E7E9E0-EE2F-495C-9C5A-DF46A1EF87D8}"/>
              </a:ext>
            </a:extLst>
          </p:cNvPr>
          <p:cNvSpPr>
            <a:spLocks noGrp="1"/>
          </p:cNvSpPr>
          <p:nvPr>
            <p:ph type="title"/>
          </p:nvPr>
        </p:nvSpPr>
        <p:spPr/>
        <p:txBody>
          <a:bodyPr/>
          <a:lstStyle/>
          <a:p>
            <a:r>
              <a:rPr lang="pt-BR" dirty="0"/>
              <a:t>Praieira: Conservadores X Liberais</a:t>
            </a:r>
          </a:p>
        </p:txBody>
      </p:sp>
      <p:sp>
        <p:nvSpPr>
          <p:cNvPr id="3" name="Espaço Reservado para Conteúdo 2">
            <a:extLst>
              <a:ext uri="{FF2B5EF4-FFF2-40B4-BE49-F238E27FC236}">
                <a16:creationId xmlns:a16="http://schemas.microsoft.com/office/drawing/2014/main" id="{2C435A68-2AFF-4D76-9094-C4EF2BBA1393}"/>
              </a:ext>
            </a:extLst>
          </p:cNvPr>
          <p:cNvSpPr>
            <a:spLocks noGrp="1"/>
          </p:cNvSpPr>
          <p:nvPr>
            <p:ph idx="1"/>
          </p:nvPr>
        </p:nvSpPr>
        <p:spPr/>
        <p:txBody>
          <a:bodyPr/>
          <a:lstStyle/>
          <a:p>
            <a:pPr algn="just"/>
            <a:r>
              <a:rPr lang="pt-BR" dirty="0"/>
              <a:t>Joaquim Nunes Machado nasceu em Goiana aos 15 de agosto de 1809, à rua 15 de novembro (rua do meio) nº 2. Morreu por uma bala na cabeça num confronto na Rua da Soledade (Recife), onde outrora funcionava a fabrica Fratelli Vita, em 2 de fevereiro de 1849. Foi o primeiro juiz de direito de Goiana. Em 2 de fevereiro de 1948 foi inaugurado um posto em sua homenagem; obra do artista </a:t>
            </a:r>
            <a:r>
              <a:rPr lang="pt-BR" dirty="0" err="1"/>
              <a:t>Bibiano</a:t>
            </a:r>
            <a:r>
              <a:rPr lang="pt-BR" dirty="0"/>
              <a:t> Silva</a:t>
            </a:r>
          </a:p>
        </p:txBody>
      </p:sp>
    </p:spTree>
    <p:extLst>
      <p:ext uri="{BB962C8B-B14F-4D97-AF65-F5344CB8AC3E}">
        <p14:creationId xmlns:p14="http://schemas.microsoft.com/office/powerpoint/2010/main" val="1645408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C340C6F-8158-499F-8269-6683B73B55DD}"/>
              </a:ext>
            </a:extLst>
          </p:cNvPr>
          <p:cNvSpPr>
            <a:spLocks noGrp="1"/>
          </p:cNvSpPr>
          <p:nvPr>
            <p:ph type="title"/>
          </p:nvPr>
        </p:nvSpPr>
        <p:spPr/>
        <p:txBody>
          <a:bodyPr/>
          <a:lstStyle/>
          <a:p>
            <a:r>
              <a:rPr lang="pt-BR" dirty="0"/>
              <a:t>1848 – Curica e Casa de Câmara e Cadeia</a:t>
            </a:r>
          </a:p>
        </p:txBody>
      </p:sp>
      <p:pic>
        <p:nvPicPr>
          <p:cNvPr id="8" name="Espaço Reservado para Conteúdo 7">
            <a:extLst>
              <a:ext uri="{FF2B5EF4-FFF2-40B4-BE49-F238E27FC236}">
                <a16:creationId xmlns:a16="http://schemas.microsoft.com/office/drawing/2014/main" id="{18BA4A0B-D0B1-4CAC-9883-2AAA4D6D912E}"/>
              </a:ext>
            </a:extLst>
          </p:cNvPr>
          <p:cNvPicPr>
            <a:picLocks noGrp="1" noChangeAspect="1"/>
          </p:cNvPicPr>
          <p:nvPr>
            <p:ph sz="half" idx="1"/>
          </p:nvPr>
        </p:nvPicPr>
        <p:blipFill>
          <a:blip r:embed="rId2"/>
          <a:stretch>
            <a:fillRect/>
          </a:stretch>
        </p:blipFill>
        <p:spPr>
          <a:xfrm>
            <a:off x="681038" y="2374702"/>
            <a:ext cx="4697412" cy="3523059"/>
          </a:xfrm>
        </p:spPr>
      </p:pic>
      <p:pic>
        <p:nvPicPr>
          <p:cNvPr id="10" name="Espaço Reservado para Conteúdo 9">
            <a:extLst>
              <a:ext uri="{FF2B5EF4-FFF2-40B4-BE49-F238E27FC236}">
                <a16:creationId xmlns:a16="http://schemas.microsoft.com/office/drawing/2014/main" id="{2ECAB0F6-21F5-4FB8-8512-85BB7EFE98DB}"/>
              </a:ext>
            </a:extLst>
          </p:cNvPr>
          <p:cNvPicPr>
            <a:picLocks noGrp="1" noChangeAspect="1"/>
          </p:cNvPicPr>
          <p:nvPr>
            <p:ph sz="half" idx="2"/>
          </p:nvPr>
        </p:nvPicPr>
        <p:blipFill>
          <a:blip r:embed="rId3"/>
          <a:stretch>
            <a:fillRect/>
          </a:stretch>
        </p:blipFill>
        <p:spPr>
          <a:xfrm>
            <a:off x="5594350" y="2373511"/>
            <a:ext cx="4700588" cy="3525441"/>
          </a:xfrm>
        </p:spPr>
      </p:pic>
    </p:spTree>
    <p:extLst>
      <p:ext uri="{BB962C8B-B14F-4D97-AF65-F5344CB8AC3E}">
        <p14:creationId xmlns:p14="http://schemas.microsoft.com/office/powerpoint/2010/main" val="2719377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9FDD61-3396-4AFA-BD4F-1072D780CBA5}"/>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F8E692F2-14D8-4A60-83A6-2EC83E2F9D95}"/>
              </a:ext>
            </a:extLst>
          </p:cNvPr>
          <p:cNvPicPr>
            <a:picLocks noGrp="1" noChangeAspect="1"/>
          </p:cNvPicPr>
          <p:nvPr>
            <p:ph sz="half" idx="1"/>
          </p:nvPr>
        </p:nvPicPr>
        <p:blipFill>
          <a:blip r:embed="rId2"/>
          <a:stretch>
            <a:fillRect/>
          </a:stretch>
        </p:blipFill>
        <p:spPr>
          <a:xfrm>
            <a:off x="576775" y="2336800"/>
            <a:ext cx="4853353" cy="4176542"/>
          </a:xfrm>
        </p:spPr>
      </p:pic>
      <p:sp>
        <p:nvSpPr>
          <p:cNvPr id="4" name="Espaço Reservado para Conteúdo 3">
            <a:extLst>
              <a:ext uri="{FF2B5EF4-FFF2-40B4-BE49-F238E27FC236}">
                <a16:creationId xmlns:a16="http://schemas.microsoft.com/office/drawing/2014/main" id="{AEA5EAD2-F9B0-40E5-A7ED-878F4B9039BF}"/>
              </a:ext>
            </a:extLst>
          </p:cNvPr>
          <p:cNvSpPr>
            <a:spLocks noGrp="1"/>
          </p:cNvSpPr>
          <p:nvPr>
            <p:ph sz="half" idx="2"/>
          </p:nvPr>
        </p:nvSpPr>
        <p:spPr/>
        <p:txBody>
          <a:bodyPr/>
          <a:lstStyle/>
          <a:p>
            <a:pPr marL="0" indent="0">
              <a:buNone/>
            </a:pPr>
            <a:r>
              <a:rPr lang="pt-BR" dirty="0"/>
              <a:t> </a:t>
            </a:r>
          </a:p>
          <a:p>
            <a:endParaRPr lang="pt-BR" dirty="0"/>
          </a:p>
          <a:p>
            <a:r>
              <a:rPr lang="pt-BR" dirty="0"/>
              <a:t>1849 – Banda Saboeira</a:t>
            </a:r>
          </a:p>
          <a:p>
            <a:endParaRPr lang="pt-BR" dirty="0"/>
          </a:p>
          <a:p>
            <a:r>
              <a:rPr lang="pt-BR" dirty="0"/>
              <a:t> 1859 – Visita do Imperador Dom Pedro II</a:t>
            </a:r>
          </a:p>
        </p:txBody>
      </p:sp>
    </p:spTree>
    <p:extLst>
      <p:ext uri="{BB962C8B-B14F-4D97-AF65-F5344CB8AC3E}">
        <p14:creationId xmlns:p14="http://schemas.microsoft.com/office/powerpoint/2010/main" val="723426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88B0FB5-A7E7-43BB-835D-9BEB38547F7E}"/>
              </a:ext>
            </a:extLst>
          </p:cNvPr>
          <p:cNvSpPr>
            <a:spLocks noGrp="1"/>
          </p:cNvSpPr>
          <p:nvPr>
            <p:ph type="title"/>
          </p:nvPr>
        </p:nvSpPr>
        <p:spPr/>
        <p:txBody>
          <a:bodyPr/>
          <a:lstStyle/>
          <a:p>
            <a:endParaRPr lang="pt-BR"/>
          </a:p>
        </p:txBody>
      </p:sp>
      <p:sp>
        <p:nvSpPr>
          <p:cNvPr id="6" name="Espaço Reservado para Conteúdo 5">
            <a:extLst>
              <a:ext uri="{FF2B5EF4-FFF2-40B4-BE49-F238E27FC236}">
                <a16:creationId xmlns:a16="http://schemas.microsoft.com/office/drawing/2014/main" id="{3AF6A0B1-4497-4835-8D0C-B6EDFA532DD4}"/>
              </a:ext>
            </a:extLst>
          </p:cNvPr>
          <p:cNvSpPr>
            <a:spLocks noGrp="1"/>
          </p:cNvSpPr>
          <p:nvPr>
            <p:ph idx="1"/>
          </p:nvPr>
        </p:nvSpPr>
        <p:spPr/>
        <p:txBody>
          <a:bodyPr/>
          <a:lstStyle/>
          <a:p>
            <a:r>
              <a:rPr lang="pt-BR" dirty="0"/>
              <a:t> Ponte de Arco (1859/66).</a:t>
            </a:r>
          </a:p>
          <a:p>
            <a:r>
              <a:rPr lang="pt-BR" dirty="0"/>
              <a:t> Entrega das chaves da cidade na Rua do Amparo</a:t>
            </a:r>
          </a:p>
          <a:p>
            <a:r>
              <a:rPr lang="pt-BR" dirty="0"/>
              <a:t> Cavalgada do Imperador (De </a:t>
            </a:r>
            <a:r>
              <a:rPr lang="pt-BR" dirty="0" err="1"/>
              <a:t>Itapirema</a:t>
            </a:r>
            <a:r>
              <a:rPr lang="pt-BR" dirty="0"/>
              <a:t> para Goiana)</a:t>
            </a:r>
          </a:p>
          <a:p>
            <a:r>
              <a:rPr lang="pt-BR" dirty="0"/>
              <a:t> Duas casas para recepciona-lo: Casa de Câmara e Cadeia (Barão de </a:t>
            </a:r>
            <a:r>
              <a:rPr lang="pt-BR" dirty="0" err="1"/>
              <a:t>Bujari</a:t>
            </a:r>
            <a:r>
              <a:rPr lang="pt-BR" dirty="0"/>
              <a:t>) e Sobrado (III Barão de Goiana)</a:t>
            </a:r>
          </a:p>
          <a:p>
            <a:r>
              <a:rPr lang="pt-BR" dirty="0"/>
              <a:t> Visitou Igrejas, escolas, hospital, recolhimento, a área do futuro canal e bebeu água em um poço.</a:t>
            </a:r>
          </a:p>
          <a:p>
            <a:r>
              <a:rPr lang="pt-BR" dirty="0"/>
              <a:t> Visitou as Trincheiras de </a:t>
            </a:r>
            <a:r>
              <a:rPr lang="pt-BR" dirty="0" err="1"/>
              <a:t>Tejucupapo</a:t>
            </a:r>
            <a:endParaRPr lang="pt-BR" dirty="0"/>
          </a:p>
        </p:txBody>
      </p:sp>
    </p:spTree>
    <p:extLst>
      <p:ext uri="{BB962C8B-B14F-4D97-AF65-F5344CB8AC3E}">
        <p14:creationId xmlns:p14="http://schemas.microsoft.com/office/powerpoint/2010/main" val="1293213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47C5AD-AA89-43AF-B36E-E48DC4F5F2FC}"/>
              </a:ext>
            </a:extLst>
          </p:cNvPr>
          <p:cNvSpPr>
            <a:spLocks noGrp="1"/>
          </p:cNvSpPr>
          <p:nvPr>
            <p:ph type="title"/>
          </p:nvPr>
        </p:nvSpPr>
        <p:spPr/>
        <p:txBody>
          <a:bodyPr/>
          <a:lstStyle/>
          <a:p>
            <a:r>
              <a:rPr lang="pt-BR" dirty="0"/>
              <a:t>Barões de Goiana</a:t>
            </a:r>
          </a:p>
        </p:txBody>
      </p:sp>
      <p:sp>
        <p:nvSpPr>
          <p:cNvPr id="3" name="Espaço Reservado para Conteúdo 2">
            <a:extLst>
              <a:ext uri="{FF2B5EF4-FFF2-40B4-BE49-F238E27FC236}">
                <a16:creationId xmlns:a16="http://schemas.microsoft.com/office/drawing/2014/main" id="{CB2C28E9-5F10-4CA6-90DC-1F268A10CE9E}"/>
              </a:ext>
            </a:extLst>
          </p:cNvPr>
          <p:cNvSpPr>
            <a:spLocks noGrp="1"/>
          </p:cNvSpPr>
          <p:nvPr>
            <p:ph idx="1"/>
          </p:nvPr>
        </p:nvSpPr>
        <p:spPr/>
        <p:txBody>
          <a:bodyPr/>
          <a:lstStyle/>
          <a:p>
            <a:r>
              <a:rPr lang="pt-BR" dirty="0"/>
              <a:t> José Correia Picanço – Fundador do Ensino Médico no Brasil</a:t>
            </a:r>
          </a:p>
          <a:p>
            <a:r>
              <a:rPr lang="pt-BR" dirty="0"/>
              <a:t> Antônio Francisco Pereira – Barão de </a:t>
            </a:r>
            <a:r>
              <a:rPr lang="pt-BR" dirty="0" err="1"/>
              <a:t>Bujari</a:t>
            </a:r>
            <a:r>
              <a:rPr lang="pt-BR" dirty="0"/>
              <a:t> (Origem Comercial).</a:t>
            </a:r>
          </a:p>
          <a:p>
            <a:r>
              <a:rPr lang="pt-BR" dirty="0"/>
              <a:t> João Joaquim da Cunha Rego Barros – Senhor de vários engenhos, tio e sogro do conselheiro João Alfredo Correia de Oliveira.</a:t>
            </a:r>
          </a:p>
          <a:p>
            <a:r>
              <a:rPr lang="pt-BR" dirty="0"/>
              <a:t> João José Ferreira de Aguiar – Barão de </a:t>
            </a:r>
            <a:r>
              <a:rPr lang="pt-BR" dirty="0" err="1"/>
              <a:t>Catuama</a:t>
            </a:r>
            <a:r>
              <a:rPr lang="pt-BR" dirty="0"/>
              <a:t>; é mais conhecido como conselheiro Aguiar. Foi magistrado, politico e jornalista.</a:t>
            </a:r>
          </a:p>
        </p:txBody>
      </p:sp>
    </p:spTree>
    <p:extLst>
      <p:ext uri="{BB962C8B-B14F-4D97-AF65-F5344CB8AC3E}">
        <p14:creationId xmlns:p14="http://schemas.microsoft.com/office/powerpoint/2010/main" val="3773773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B5916B-B1BA-46F0-8D24-F9A00843AE9E}"/>
              </a:ext>
            </a:extLst>
          </p:cNvPr>
          <p:cNvSpPr>
            <a:spLocks noGrp="1"/>
          </p:cNvSpPr>
          <p:nvPr>
            <p:ph type="title"/>
          </p:nvPr>
        </p:nvSpPr>
        <p:spPr/>
        <p:txBody>
          <a:bodyPr/>
          <a:lstStyle/>
          <a:p>
            <a:r>
              <a:rPr lang="pt-BR" dirty="0"/>
              <a:t>Brasil para os brasileiros...</a:t>
            </a:r>
          </a:p>
        </p:txBody>
      </p:sp>
      <p:sp>
        <p:nvSpPr>
          <p:cNvPr id="3" name="Espaço Reservado para Conteúdo 2">
            <a:extLst>
              <a:ext uri="{FF2B5EF4-FFF2-40B4-BE49-F238E27FC236}">
                <a16:creationId xmlns:a16="http://schemas.microsoft.com/office/drawing/2014/main" id="{8C366ECB-82B7-48B5-ABE1-FAD0AAE84BA3}"/>
              </a:ext>
            </a:extLst>
          </p:cNvPr>
          <p:cNvSpPr>
            <a:spLocks noGrp="1"/>
          </p:cNvSpPr>
          <p:nvPr>
            <p:ph idx="1"/>
          </p:nvPr>
        </p:nvSpPr>
        <p:spPr/>
        <p:txBody>
          <a:bodyPr/>
          <a:lstStyle/>
          <a:p>
            <a:pPr algn="just"/>
            <a:r>
              <a:rPr lang="pt-BR" dirty="0"/>
              <a:t> 1872 – Patriotada </a:t>
            </a:r>
            <a:r>
              <a:rPr lang="pt-BR" dirty="0" err="1"/>
              <a:t>Goianense</a:t>
            </a:r>
            <a:r>
              <a:rPr lang="pt-BR" dirty="0"/>
              <a:t> ou Mata </a:t>
            </a:r>
            <a:r>
              <a:rPr lang="pt-BR" dirty="0" err="1"/>
              <a:t>Mata</a:t>
            </a:r>
            <a:r>
              <a:rPr lang="pt-BR" dirty="0"/>
              <a:t> Marinheiro: Dominava a politica da cidade o Partido Conservador, tendo a frente o III Barão de Goiana. A frente do Partido Liberal encontrava-se o Coronel Manoel Paulino. No comércio daquela época existiam três tipos de portugueses: os que se encontravam em Portugal e que tinham transações comerciais com os brasileiros; os portugueses senhores de engenho; e os portugueses comerciantes na cidade de Goiana.</a:t>
            </a:r>
          </a:p>
          <a:p>
            <a:pPr algn="just"/>
            <a:endParaRPr lang="pt-BR" dirty="0"/>
          </a:p>
          <a:p>
            <a:pPr algn="just"/>
            <a:r>
              <a:rPr lang="pt-BR" dirty="0"/>
              <a:t> 1876 – Fundação do Cemitério (rua das Quintas – Sítios).</a:t>
            </a:r>
          </a:p>
        </p:txBody>
      </p:sp>
    </p:spTree>
    <p:extLst>
      <p:ext uri="{BB962C8B-B14F-4D97-AF65-F5344CB8AC3E}">
        <p14:creationId xmlns:p14="http://schemas.microsoft.com/office/powerpoint/2010/main" val="37875340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CA8D9A-1381-4C4A-A8C0-328F0512574E}"/>
              </a:ext>
            </a:extLst>
          </p:cNvPr>
          <p:cNvSpPr>
            <a:spLocks noGrp="1"/>
          </p:cNvSpPr>
          <p:nvPr>
            <p:ph type="title"/>
          </p:nvPr>
        </p:nvSpPr>
        <p:spPr/>
        <p:txBody>
          <a:bodyPr/>
          <a:lstStyle/>
          <a:p>
            <a:r>
              <a:rPr lang="pt-BR" dirty="0"/>
              <a:t>Abolição em Goiana</a:t>
            </a:r>
          </a:p>
        </p:txBody>
      </p:sp>
      <p:sp>
        <p:nvSpPr>
          <p:cNvPr id="3" name="Espaço Reservado para Conteúdo 2">
            <a:extLst>
              <a:ext uri="{FF2B5EF4-FFF2-40B4-BE49-F238E27FC236}">
                <a16:creationId xmlns:a16="http://schemas.microsoft.com/office/drawing/2014/main" id="{890F2328-F16D-4898-96BD-15982B2FFD9F}"/>
              </a:ext>
            </a:extLst>
          </p:cNvPr>
          <p:cNvSpPr>
            <a:spLocks noGrp="1"/>
          </p:cNvSpPr>
          <p:nvPr>
            <p:ph idx="1"/>
          </p:nvPr>
        </p:nvSpPr>
        <p:spPr/>
        <p:txBody>
          <a:bodyPr/>
          <a:lstStyle/>
          <a:p>
            <a:r>
              <a:rPr lang="pt-BR" dirty="0"/>
              <a:t> O povo de Goiana tomou a iniciativa e partia para o confronto. Criou-se o Clube Abolicionista “O </a:t>
            </a:r>
            <a:r>
              <a:rPr lang="pt-BR" dirty="0" err="1"/>
              <a:t>Terpsicore</a:t>
            </a:r>
            <a:r>
              <a:rPr lang="pt-BR" dirty="0"/>
              <a:t>”, que objetivava realizar conferências e angariar recursos para libertação dos cativos. E o Clube do Cupim, que visava raptar escravos e enviá-los para a Província do Ceará, a pioneira na libertação dos escravos (1884).</a:t>
            </a:r>
          </a:p>
          <a:p>
            <a:r>
              <a:rPr lang="pt-BR" dirty="0"/>
              <a:t>Basílio Machado – sapateiro</a:t>
            </a:r>
          </a:p>
          <a:p>
            <a:r>
              <a:rPr lang="pt-BR" dirty="0"/>
              <a:t>José Pires Vergueiros – Olaria (esconderijo)</a:t>
            </a:r>
          </a:p>
          <a:p>
            <a:r>
              <a:rPr lang="pt-BR" dirty="0"/>
              <a:t> Irineu Macedo – Abolição total em março de 1888. </a:t>
            </a:r>
          </a:p>
        </p:txBody>
      </p:sp>
    </p:spTree>
    <p:extLst>
      <p:ext uri="{BB962C8B-B14F-4D97-AF65-F5344CB8AC3E}">
        <p14:creationId xmlns:p14="http://schemas.microsoft.com/office/powerpoint/2010/main" val="801344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A7B19D-13F2-4042-BCF1-69CA65DA424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BF80A377-8616-4C3F-ABC9-18B13BDCA133}"/>
              </a:ext>
            </a:extLst>
          </p:cNvPr>
          <p:cNvSpPr>
            <a:spLocks noGrp="1"/>
          </p:cNvSpPr>
          <p:nvPr>
            <p:ph idx="1"/>
          </p:nvPr>
        </p:nvSpPr>
        <p:spPr/>
        <p:txBody>
          <a:bodyPr/>
          <a:lstStyle/>
          <a:p>
            <a:r>
              <a:rPr lang="pt-BR" dirty="0"/>
              <a:t> 1870 – Criação do Instituto Histórico de Goiana e inauguração do Canal Goiana</a:t>
            </a:r>
          </a:p>
          <a:p>
            <a:endParaRPr lang="pt-BR" dirty="0"/>
          </a:p>
          <a:p>
            <a:r>
              <a:rPr lang="pt-BR" dirty="0"/>
              <a:t> 1874 – Loja Maçônica Fraternidade e Progresso</a:t>
            </a:r>
          </a:p>
          <a:p>
            <a:endParaRPr lang="pt-BR" dirty="0"/>
          </a:p>
          <a:p>
            <a:r>
              <a:rPr lang="pt-BR" dirty="0"/>
              <a:t> 1887 – Naufrágio do Vapor Bahia no mar de Ponta de Pedras</a:t>
            </a:r>
          </a:p>
          <a:p>
            <a:endParaRPr lang="pt-BR" dirty="0"/>
          </a:p>
          <a:p>
            <a:r>
              <a:rPr lang="pt-BR" dirty="0"/>
              <a:t> 1894 – Criação da Fabrica de Tecidos de Goiana – FITEG</a:t>
            </a:r>
          </a:p>
          <a:p>
            <a:endParaRPr lang="pt-BR" dirty="0"/>
          </a:p>
          <a:p>
            <a:pPr marL="0" indent="0">
              <a:buNone/>
            </a:pPr>
            <a:endParaRPr lang="pt-BR" dirty="0"/>
          </a:p>
        </p:txBody>
      </p:sp>
    </p:spTree>
    <p:extLst>
      <p:ext uri="{BB962C8B-B14F-4D97-AF65-F5344CB8AC3E}">
        <p14:creationId xmlns:p14="http://schemas.microsoft.com/office/powerpoint/2010/main" val="1458896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95EBE4-D3B9-4E26-A5F1-245AECEDA1FC}"/>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50B8BA4-0A36-43D3-9A5F-A3137F8111AB}"/>
              </a:ext>
            </a:extLst>
          </p:cNvPr>
          <p:cNvSpPr>
            <a:spLocks noGrp="1"/>
          </p:cNvSpPr>
          <p:nvPr>
            <p:ph idx="1"/>
          </p:nvPr>
        </p:nvSpPr>
        <p:spPr/>
        <p:txBody>
          <a:bodyPr/>
          <a:lstStyle/>
          <a:p>
            <a:r>
              <a:rPr lang="pt-BR" dirty="0"/>
              <a:t> Silva Jardim, esteve aqui em comício realizado nesta cidade na Sociedade </a:t>
            </a:r>
            <a:r>
              <a:rPr lang="pt-BR" dirty="0" err="1"/>
              <a:t>Therpsicore</a:t>
            </a:r>
            <a:r>
              <a:rPr lang="pt-BR" dirty="0"/>
              <a:t> (sindicato agrícola).</a:t>
            </a:r>
          </a:p>
          <a:p>
            <a:r>
              <a:rPr lang="pt-BR" dirty="0"/>
              <a:t> Pereira Lira – Chefe do Partido Republicano</a:t>
            </a:r>
          </a:p>
          <a:p>
            <a:r>
              <a:rPr lang="pt-BR" dirty="0"/>
              <a:t> A Gazeta de Goiana (Beco do Pavão)</a:t>
            </a:r>
          </a:p>
          <a:p>
            <a:r>
              <a:rPr lang="pt-BR" dirty="0"/>
              <a:t> Silva Jardim veio de Timbaúba, pernoitou no Engenho </a:t>
            </a:r>
            <a:r>
              <a:rPr lang="pt-BR" dirty="0" err="1"/>
              <a:t>Tabairé</a:t>
            </a:r>
            <a:r>
              <a:rPr lang="pt-BR" dirty="0"/>
              <a:t> (Amaro Rabelo), veio de cavalo e voltou para o Recife pelo caminho que corresponde hoje à BR 101.</a:t>
            </a:r>
          </a:p>
        </p:txBody>
      </p:sp>
    </p:spTree>
    <p:extLst>
      <p:ext uri="{BB962C8B-B14F-4D97-AF65-F5344CB8AC3E}">
        <p14:creationId xmlns:p14="http://schemas.microsoft.com/office/powerpoint/2010/main" val="3447954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76702C-9437-4AD6-909A-504106A17D20}"/>
              </a:ext>
            </a:extLst>
          </p:cNvPr>
          <p:cNvSpPr>
            <a:spLocks noGrp="1"/>
          </p:cNvSpPr>
          <p:nvPr>
            <p:ph type="title"/>
          </p:nvPr>
        </p:nvSpPr>
        <p:spPr/>
        <p:txBody>
          <a:bodyPr/>
          <a:lstStyle/>
          <a:p>
            <a:r>
              <a:rPr lang="pt-BR" dirty="0"/>
              <a:t>Príncipe dos Trovadores do Brasil</a:t>
            </a:r>
          </a:p>
        </p:txBody>
      </p:sp>
      <p:sp>
        <p:nvSpPr>
          <p:cNvPr id="3" name="Espaço Reservado para Conteúdo 2">
            <a:extLst>
              <a:ext uri="{FF2B5EF4-FFF2-40B4-BE49-F238E27FC236}">
                <a16:creationId xmlns:a16="http://schemas.microsoft.com/office/drawing/2014/main" id="{26F00249-E0B8-499C-9689-D9436C661154}"/>
              </a:ext>
            </a:extLst>
          </p:cNvPr>
          <p:cNvSpPr>
            <a:spLocks noGrp="1"/>
          </p:cNvSpPr>
          <p:nvPr>
            <p:ph idx="1"/>
          </p:nvPr>
        </p:nvSpPr>
        <p:spPr/>
        <p:txBody>
          <a:bodyPr/>
          <a:lstStyle/>
          <a:p>
            <a:r>
              <a:rPr lang="pt-BR" dirty="0"/>
              <a:t> Considerado um dos maiores trovadores brasileiros, Adelmar Tavares nasceu no Recife em 16 de fevereiro de 1888, filho de pais </a:t>
            </a:r>
            <a:r>
              <a:rPr lang="pt-BR" dirty="0" err="1"/>
              <a:t>goianenses</a:t>
            </a:r>
            <a:r>
              <a:rPr lang="pt-BR" dirty="0"/>
              <a:t>, falecendo no Rio de Janeiro em 1963. Membro da Academia brasileira de Letras, onde era estimado e aplaudido, Adelmar tornou-se poeta muito cedo, ainda jovem. Cultivou através dos anos, a doce, lírica e suave poesia brasileira (NASCIMENTO, 1996, p. 78).</a:t>
            </a:r>
          </a:p>
          <a:p>
            <a:endParaRPr lang="pt-BR" dirty="0"/>
          </a:p>
          <a:p>
            <a:r>
              <a:rPr lang="pt-BR" dirty="0"/>
              <a:t> Sua Casa hoje é a sede do IHAGGO.</a:t>
            </a:r>
          </a:p>
        </p:txBody>
      </p:sp>
    </p:spTree>
    <p:extLst>
      <p:ext uri="{BB962C8B-B14F-4D97-AF65-F5344CB8AC3E}">
        <p14:creationId xmlns:p14="http://schemas.microsoft.com/office/powerpoint/2010/main" val="2086083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97B0D7-8817-44D3-B765-C3D6A7A33B99}"/>
              </a:ext>
            </a:extLst>
          </p:cNvPr>
          <p:cNvSpPr>
            <a:spLocks noGrp="1"/>
          </p:cNvSpPr>
          <p:nvPr>
            <p:ph type="title"/>
          </p:nvPr>
        </p:nvSpPr>
        <p:spPr/>
        <p:txBody>
          <a:bodyPr/>
          <a:lstStyle/>
          <a:p>
            <a:r>
              <a:rPr lang="pt-BR" dirty="0"/>
              <a:t>Sinos de Goiana </a:t>
            </a:r>
          </a:p>
        </p:txBody>
      </p:sp>
      <p:sp>
        <p:nvSpPr>
          <p:cNvPr id="3" name="Espaço Reservado para Conteúdo 2">
            <a:extLst>
              <a:ext uri="{FF2B5EF4-FFF2-40B4-BE49-F238E27FC236}">
                <a16:creationId xmlns:a16="http://schemas.microsoft.com/office/drawing/2014/main" id="{FC68EF07-2C0D-49BB-A344-5946A41383B9}"/>
              </a:ext>
            </a:extLst>
          </p:cNvPr>
          <p:cNvSpPr>
            <a:spLocks noGrp="1"/>
          </p:cNvSpPr>
          <p:nvPr>
            <p:ph idx="1"/>
          </p:nvPr>
        </p:nvSpPr>
        <p:spPr/>
        <p:txBody>
          <a:bodyPr/>
          <a:lstStyle/>
          <a:p>
            <a:r>
              <a:rPr lang="pt-BR" dirty="0"/>
              <a:t> Sinos de Goiana, que saudade imensa; Trazem-me esses sinos no meu coração. Nove igrejas, nove barulhavam sinos: da MISERICÓRDIA, por defuntos ricos; do ROSÁRIO pobre, por um preto irmão. Bate agora o AMPARO pelo dia santo. Vai haver novena, bate o da MATRIZ. Ouço um sino fino... Esse é do CONVENTO, repicando alegre por um casamento, vem da SOLEDADE o repicar feliz!</a:t>
            </a:r>
          </a:p>
          <a:p>
            <a:pPr marL="0" indent="0">
              <a:buNone/>
            </a:pPr>
            <a:endParaRPr lang="pt-BR" dirty="0"/>
          </a:p>
        </p:txBody>
      </p:sp>
    </p:spTree>
    <p:extLst>
      <p:ext uri="{BB962C8B-B14F-4D97-AF65-F5344CB8AC3E}">
        <p14:creationId xmlns:p14="http://schemas.microsoft.com/office/powerpoint/2010/main" val="5263251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9ADA70-B9F0-4D84-B7EE-46B3D9795984}"/>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FB4DD577-52E2-49E3-845D-20C5711FE73C}"/>
              </a:ext>
            </a:extLst>
          </p:cNvPr>
          <p:cNvSpPr>
            <a:spLocks noGrp="1"/>
          </p:cNvSpPr>
          <p:nvPr>
            <p:ph idx="1"/>
          </p:nvPr>
        </p:nvSpPr>
        <p:spPr/>
        <p:txBody>
          <a:bodyPr/>
          <a:lstStyle/>
          <a:p>
            <a:r>
              <a:rPr lang="pt-BR" dirty="0"/>
              <a:t> Só o dos MARTÍRIOS continua mudo; tem caída a torre dos seus brônzeos sons; Não se abre à tempos essa velha igreja, mas o povo conta que foi vista aberta. Noite morta, um dia, por assombração. Nove igrejas, nove com o sino da CONCEIÇÃO. Velho CARMO, escuto teu bater de sino quando finda o dia; Vejo teu cruzeiro na campina assente; Tua torre negra toda encapuzada, como um frade orando pela tarde fria....</a:t>
            </a:r>
          </a:p>
        </p:txBody>
      </p:sp>
    </p:spTree>
    <p:extLst>
      <p:ext uri="{BB962C8B-B14F-4D97-AF65-F5344CB8AC3E}">
        <p14:creationId xmlns:p14="http://schemas.microsoft.com/office/powerpoint/2010/main" val="1611525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8EE09-E910-4D02-A039-80B6DA204C25}"/>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D85B3E1-CF9A-4F4F-B9D5-D87A368530B0}"/>
              </a:ext>
            </a:extLst>
          </p:cNvPr>
          <p:cNvSpPr>
            <a:spLocks noGrp="1"/>
          </p:cNvSpPr>
          <p:nvPr>
            <p:ph idx="1"/>
          </p:nvPr>
        </p:nvSpPr>
        <p:spPr/>
        <p:txBody>
          <a:bodyPr/>
          <a:lstStyle/>
          <a:p>
            <a:r>
              <a:rPr lang="pt-BR" dirty="0"/>
              <a:t> Como aqueles sinos de Manuel Bandeira: Sino do Bonfim, sino de Belém, sino da Paixão. Batem na minha alma quando estou sozinho, pelas tardes frias, esses longos sinos...</a:t>
            </a:r>
          </a:p>
          <a:p>
            <a:r>
              <a:rPr lang="pt-BR" dirty="0"/>
              <a:t>Sinos de Goiana, que recordação!</a:t>
            </a:r>
          </a:p>
          <a:p>
            <a:endParaRPr lang="pt-BR" dirty="0"/>
          </a:p>
          <a:p>
            <a:r>
              <a:rPr lang="pt-BR" dirty="0"/>
              <a:t> 1894 – Morte de Silvino Macedo</a:t>
            </a:r>
          </a:p>
          <a:p>
            <a:r>
              <a:rPr lang="pt-BR" dirty="0"/>
              <a:t> Belarmino Correia – 1º Prefeito de Goiana</a:t>
            </a:r>
          </a:p>
          <a:p>
            <a:pPr marL="0" indent="0">
              <a:buNone/>
            </a:pPr>
            <a:endParaRPr lang="pt-BR" dirty="0"/>
          </a:p>
        </p:txBody>
      </p:sp>
    </p:spTree>
    <p:extLst>
      <p:ext uri="{BB962C8B-B14F-4D97-AF65-F5344CB8AC3E}">
        <p14:creationId xmlns:p14="http://schemas.microsoft.com/office/powerpoint/2010/main" val="2940716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CC3144-D8FE-462D-8729-815EAEEBABCB}"/>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F2D82529-F3F0-4A8E-A176-8AFF64060F5C}"/>
              </a:ext>
            </a:extLst>
          </p:cNvPr>
          <p:cNvSpPr>
            <a:spLocks noGrp="1"/>
          </p:cNvSpPr>
          <p:nvPr>
            <p:ph idx="1"/>
          </p:nvPr>
        </p:nvSpPr>
        <p:spPr/>
        <p:txBody>
          <a:bodyPr/>
          <a:lstStyle/>
          <a:p>
            <a:r>
              <a:rPr lang="pt-BR" dirty="0"/>
              <a:t> 1901 – 1º Automóvel do Brasil – Manoel Borba</a:t>
            </a:r>
          </a:p>
          <a:p>
            <a:r>
              <a:rPr lang="pt-BR" dirty="0"/>
              <a:t> O empresário Carlos Alberto de Menezes, em 1905 trouxe a Congregação da Sagrada Família, com o auxílio de Luiz Correia de Brito. Recebemos um grupo irmãs, tendo se destacado Marie </a:t>
            </a:r>
            <a:r>
              <a:rPr lang="pt-BR" dirty="0" err="1"/>
              <a:t>Armelle</a:t>
            </a:r>
            <a:r>
              <a:rPr lang="pt-BR" dirty="0"/>
              <a:t> </a:t>
            </a:r>
            <a:r>
              <a:rPr lang="pt-BR" dirty="0" err="1"/>
              <a:t>Falguiéres</a:t>
            </a:r>
            <a:r>
              <a:rPr lang="pt-BR" dirty="0"/>
              <a:t>. Em 1921, graças ao esforço do padre Silvino Guedes, o Coronel Diogo Soares da Cunha Rabelo doou o terreno onde foi construído o Colégio da Sagrada Família na Praça Duque de Caxias.</a:t>
            </a:r>
          </a:p>
        </p:txBody>
      </p:sp>
    </p:spTree>
    <p:extLst>
      <p:ext uri="{BB962C8B-B14F-4D97-AF65-F5344CB8AC3E}">
        <p14:creationId xmlns:p14="http://schemas.microsoft.com/office/powerpoint/2010/main" val="3980839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7E2E6-5E17-46EF-911B-591896D11633}"/>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DE49BD5-0D27-4AB6-BF40-9F0D7177E78F}"/>
              </a:ext>
            </a:extLst>
          </p:cNvPr>
          <p:cNvSpPr>
            <a:spLocks noGrp="1"/>
          </p:cNvSpPr>
          <p:nvPr>
            <p:ph idx="1"/>
          </p:nvPr>
        </p:nvSpPr>
        <p:spPr/>
        <p:txBody>
          <a:bodyPr>
            <a:normAutofit fontScale="92500" lnSpcReduction="10000"/>
          </a:bodyPr>
          <a:lstStyle/>
          <a:p>
            <a:r>
              <a:rPr lang="pt-BR" dirty="0"/>
              <a:t> 1924 – Ponte, Cadeia e Hospital, no governo de Sérgio Loreto</a:t>
            </a:r>
          </a:p>
          <a:p>
            <a:endParaRPr lang="pt-BR" dirty="0"/>
          </a:p>
          <a:p>
            <a:r>
              <a:rPr lang="pt-BR" dirty="0"/>
              <a:t>1937 – Usina Santa Teresa – Grupo João Santos</a:t>
            </a:r>
          </a:p>
          <a:p>
            <a:endParaRPr lang="pt-BR" dirty="0"/>
          </a:p>
          <a:p>
            <a:r>
              <a:rPr lang="pt-BR" dirty="0"/>
              <a:t> 1930 – Revolução ou Revolta? João Pessoa em Goiana</a:t>
            </a:r>
          </a:p>
          <a:p>
            <a:endParaRPr lang="pt-BR" dirty="0"/>
          </a:p>
          <a:p>
            <a:r>
              <a:rPr lang="pt-BR" dirty="0"/>
              <a:t> Pela lei nº 486, de 06 de novembro de 1959, no governo de Euzébio Martins dos Santos foi criado o Brasão de Armas e a Bandeira de Goiana. Neste ano, a Câmara de Vereadores recebeu o nome do Coronel José Pinto de Abreu.</a:t>
            </a:r>
          </a:p>
        </p:txBody>
      </p:sp>
    </p:spTree>
    <p:extLst>
      <p:ext uri="{BB962C8B-B14F-4D97-AF65-F5344CB8AC3E}">
        <p14:creationId xmlns:p14="http://schemas.microsoft.com/office/powerpoint/2010/main" val="468619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99D1DD-9C03-4ECD-90FF-F0D70A1FDDFD}"/>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1BBFCDEC-B95B-4CFB-A1A9-46A36EBD5F00}"/>
              </a:ext>
            </a:extLst>
          </p:cNvPr>
          <p:cNvPicPr>
            <a:picLocks noGrp="1" noChangeAspect="1"/>
          </p:cNvPicPr>
          <p:nvPr>
            <p:ph idx="1"/>
          </p:nvPr>
        </p:nvPicPr>
        <p:blipFill>
          <a:blip r:embed="rId2"/>
          <a:stretch>
            <a:fillRect/>
          </a:stretch>
        </p:blipFill>
        <p:spPr>
          <a:xfrm>
            <a:off x="506438" y="168813"/>
            <a:ext cx="10930596" cy="6513342"/>
          </a:xfrm>
        </p:spPr>
      </p:pic>
    </p:spTree>
    <p:extLst>
      <p:ext uri="{BB962C8B-B14F-4D97-AF65-F5344CB8AC3E}">
        <p14:creationId xmlns:p14="http://schemas.microsoft.com/office/powerpoint/2010/main" val="903872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B7EA4C-C865-4C2C-88DE-FA64C9746971}"/>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E16FFA01-6F41-4450-90A6-75E13A42C088}"/>
              </a:ext>
            </a:extLst>
          </p:cNvPr>
          <p:cNvSpPr>
            <a:spLocks noGrp="1"/>
          </p:cNvSpPr>
          <p:nvPr>
            <p:ph idx="1"/>
          </p:nvPr>
        </p:nvSpPr>
        <p:spPr/>
        <p:txBody>
          <a:bodyPr>
            <a:normAutofit fontScale="77500" lnSpcReduction="20000"/>
          </a:bodyPr>
          <a:lstStyle/>
          <a:p>
            <a:r>
              <a:rPr lang="pt-BR" dirty="0"/>
              <a:t> 19 de março de 1949 – Fundação do Museu de Arte Sacra</a:t>
            </a:r>
          </a:p>
          <a:p>
            <a:endParaRPr lang="pt-BR" dirty="0"/>
          </a:p>
          <a:p>
            <a:r>
              <a:rPr lang="pt-BR" dirty="0"/>
              <a:t>Em 1948 foi fundado o SESI de Goiana</a:t>
            </a:r>
          </a:p>
          <a:p>
            <a:endParaRPr lang="pt-BR" dirty="0"/>
          </a:p>
          <a:p>
            <a:r>
              <a:rPr lang="pt-BR" dirty="0"/>
              <a:t>Em 1951 foi criada a NASSAU</a:t>
            </a:r>
          </a:p>
          <a:p>
            <a:endParaRPr lang="pt-BR" dirty="0"/>
          </a:p>
          <a:p>
            <a:r>
              <a:rPr lang="pt-BR" dirty="0"/>
              <a:t>Em 1956 foi fundado por Luiz Moraes o restaurante Buraco da Gia</a:t>
            </a:r>
          </a:p>
          <a:p>
            <a:endParaRPr lang="pt-BR" dirty="0"/>
          </a:p>
          <a:p>
            <a:r>
              <a:rPr lang="pt-BR" dirty="0"/>
              <a:t>No Governo do prefeito Lourenço de Albuquerque Gadelha, foi criado o hino de Goiana, pela lei municipal nº 959, de 02 de setembro de 1966. Tem letra e música de Álvaro Alvim da Anunciação Guerra e orquestração de Guedes Peixoto.</a:t>
            </a:r>
          </a:p>
          <a:p>
            <a:endParaRPr lang="pt-BR" dirty="0"/>
          </a:p>
          <a:p>
            <a:endParaRPr lang="pt-BR" dirty="0"/>
          </a:p>
        </p:txBody>
      </p:sp>
    </p:spTree>
    <p:extLst>
      <p:ext uri="{BB962C8B-B14F-4D97-AF65-F5344CB8AC3E}">
        <p14:creationId xmlns:p14="http://schemas.microsoft.com/office/powerpoint/2010/main" val="2228963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4FCCDE-1CEF-4421-9464-857B7DE97A3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FE46FAB8-BF45-485A-B692-B80D7F488C35}"/>
              </a:ext>
            </a:extLst>
          </p:cNvPr>
          <p:cNvSpPr>
            <a:spLocks noGrp="1"/>
          </p:cNvSpPr>
          <p:nvPr>
            <p:ph idx="1"/>
          </p:nvPr>
        </p:nvSpPr>
        <p:spPr/>
        <p:txBody>
          <a:bodyPr/>
          <a:lstStyle/>
          <a:p>
            <a:r>
              <a:rPr lang="pt-BR" dirty="0"/>
              <a:t>Em 1966 foi Criado o Abrigo São José por Frei Tarcísio de Arruda Fontes</a:t>
            </a:r>
          </a:p>
          <a:p>
            <a:r>
              <a:rPr lang="pt-BR" dirty="0"/>
              <a:t> Em 1967 era inaugurada a KLABIN</a:t>
            </a:r>
          </a:p>
          <a:p>
            <a:r>
              <a:rPr lang="pt-BR" dirty="0"/>
              <a:t> Em 1979 foi criada a FFPG – Faculdade de Formação de Professores de Goiana, a 1ª da Mata Norte</a:t>
            </a:r>
          </a:p>
          <a:p>
            <a:r>
              <a:rPr lang="pt-BR" dirty="0"/>
              <a:t> 1970 – Criação da Procissão Fluvial de São Pedro por Frei Tarcísio</a:t>
            </a:r>
          </a:p>
          <a:p>
            <a:r>
              <a:rPr lang="pt-BR" dirty="0"/>
              <a:t> 1970 – Comemorações do IV Centenário </a:t>
            </a:r>
          </a:p>
          <a:p>
            <a:r>
              <a:rPr lang="pt-BR" dirty="0"/>
              <a:t> Crise açucareira (1980/90) – Maravilhas e </a:t>
            </a:r>
            <a:r>
              <a:rPr lang="pt-BR" dirty="0" err="1"/>
              <a:t>Ubu</a:t>
            </a:r>
            <a:r>
              <a:rPr lang="pt-BR" dirty="0"/>
              <a:t> fecham as portas</a:t>
            </a:r>
          </a:p>
        </p:txBody>
      </p:sp>
    </p:spTree>
    <p:extLst>
      <p:ext uri="{BB962C8B-B14F-4D97-AF65-F5344CB8AC3E}">
        <p14:creationId xmlns:p14="http://schemas.microsoft.com/office/powerpoint/2010/main" val="131820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7B6F05-C11F-4661-B8DC-70B961C634A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0257B15-D439-4517-B0FB-82D7F3910A25}"/>
              </a:ext>
            </a:extLst>
          </p:cNvPr>
          <p:cNvSpPr>
            <a:spLocks noGrp="1"/>
          </p:cNvSpPr>
          <p:nvPr>
            <p:ph idx="1"/>
          </p:nvPr>
        </p:nvSpPr>
        <p:spPr/>
        <p:txBody>
          <a:bodyPr>
            <a:normAutofit fontScale="92500" lnSpcReduction="10000"/>
          </a:bodyPr>
          <a:lstStyle/>
          <a:p>
            <a:r>
              <a:rPr lang="pt-BR" dirty="0"/>
              <a:t> 2001 – Sítio Histórico Nacional – IPHAN</a:t>
            </a:r>
          </a:p>
          <a:p>
            <a:r>
              <a:rPr lang="pt-BR" dirty="0"/>
              <a:t> Goiana – Terra dos Caboclinhos - 1904</a:t>
            </a:r>
          </a:p>
          <a:p>
            <a:r>
              <a:rPr lang="pt-BR" dirty="0"/>
              <a:t> 2007 – reserva extrativista </a:t>
            </a:r>
            <a:r>
              <a:rPr lang="pt-BR" dirty="0" err="1"/>
              <a:t>Acaú</a:t>
            </a:r>
            <a:r>
              <a:rPr lang="pt-BR" dirty="0"/>
              <a:t> – Goiana</a:t>
            </a:r>
          </a:p>
          <a:p>
            <a:r>
              <a:rPr lang="pt-BR" dirty="0"/>
              <a:t> Patrimônios Vivos de Goiana – Banda Curica, Banda Saboeira e o senhor José (Zé) do Carmo. 1980 – Anjo Cangaceiro.</a:t>
            </a:r>
          </a:p>
          <a:p>
            <a:r>
              <a:rPr lang="pt-BR" dirty="0"/>
              <a:t> 2011 – </a:t>
            </a:r>
            <a:r>
              <a:rPr lang="pt-BR" dirty="0" err="1"/>
              <a:t>Hemobras</a:t>
            </a:r>
            <a:endParaRPr lang="pt-BR" dirty="0"/>
          </a:p>
          <a:p>
            <a:r>
              <a:rPr lang="pt-BR" dirty="0"/>
              <a:t> 2013 – SESC</a:t>
            </a:r>
          </a:p>
          <a:p>
            <a:r>
              <a:rPr lang="pt-BR" dirty="0"/>
              <a:t> 2014 - VIVIX</a:t>
            </a:r>
          </a:p>
          <a:p>
            <a:r>
              <a:rPr lang="pt-BR" dirty="0"/>
              <a:t> 2015 – FIAT/JEEP</a:t>
            </a:r>
          </a:p>
        </p:txBody>
      </p:sp>
    </p:spTree>
    <p:extLst>
      <p:ext uri="{BB962C8B-B14F-4D97-AF65-F5344CB8AC3E}">
        <p14:creationId xmlns:p14="http://schemas.microsoft.com/office/powerpoint/2010/main" val="6089552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6C611B-D9B1-49C8-8FD4-D8163D82A82A}"/>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0F350179-EF25-4602-BFE7-A6847B412429}"/>
              </a:ext>
            </a:extLst>
          </p:cNvPr>
          <p:cNvSpPr>
            <a:spLocks noGrp="1"/>
          </p:cNvSpPr>
          <p:nvPr>
            <p:ph idx="1"/>
          </p:nvPr>
        </p:nvSpPr>
        <p:spPr/>
        <p:txBody>
          <a:bodyPr>
            <a:normAutofit fontScale="92500" lnSpcReduction="10000"/>
          </a:bodyPr>
          <a:lstStyle/>
          <a:p>
            <a:r>
              <a:rPr lang="pt-BR" dirty="0"/>
              <a:t> FONSECA, Homero. </a:t>
            </a:r>
            <a:r>
              <a:rPr lang="pt-BR" b="1" dirty="0" err="1"/>
              <a:t>Pernambucânia</a:t>
            </a:r>
            <a:r>
              <a:rPr lang="pt-BR" dirty="0"/>
              <a:t>: o que há nos nomes das nossas cidades. 3. ed. Recife: </a:t>
            </a:r>
            <a:r>
              <a:rPr lang="pt-BR" dirty="0" err="1"/>
              <a:t>Cepe</a:t>
            </a:r>
            <a:r>
              <a:rPr lang="pt-BR" dirty="0"/>
              <a:t>, 2013. </a:t>
            </a:r>
          </a:p>
          <a:p>
            <a:r>
              <a:rPr lang="pt-BR" dirty="0"/>
              <a:t>MACHADO, Teobaldo José. </a:t>
            </a:r>
            <a:r>
              <a:rPr lang="pt-BR" b="1" dirty="0"/>
              <a:t>As Insurreições Liberais em Goiana</a:t>
            </a:r>
            <a:r>
              <a:rPr lang="pt-BR" dirty="0"/>
              <a:t>: 1817-1824. Recife: FUNDARPE, 1990. </a:t>
            </a:r>
          </a:p>
          <a:p>
            <a:r>
              <a:rPr lang="pt-BR" dirty="0"/>
              <a:t>NASCIMENTO, Mário Rodrigues do. </a:t>
            </a:r>
            <a:r>
              <a:rPr lang="pt-BR" b="1" dirty="0"/>
              <a:t>Crônicas </a:t>
            </a:r>
            <a:r>
              <a:rPr lang="pt-BR" b="1" dirty="0" err="1"/>
              <a:t>Goianenses</a:t>
            </a:r>
            <a:r>
              <a:rPr lang="pt-BR" dirty="0"/>
              <a:t>. Recife: Editora do autor, 1996. </a:t>
            </a:r>
          </a:p>
          <a:p>
            <a:r>
              <a:rPr lang="pt-BR" dirty="0"/>
              <a:t>OLIVEIRA, Paulo Santos de. </a:t>
            </a:r>
            <a:r>
              <a:rPr lang="pt-BR" b="1" dirty="0"/>
              <a:t>A noiva da revolução</a:t>
            </a:r>
            <a:r>
              <a:rPr lang="pt-BR" dirty="0"/>
              <a:t>: o romance da república de 1817. 4. ed. Recife: Associação Centro Vivo Recife, 2014. </a:t>
            </a:r>
          </a:p>
          <a:p>
            <a:r>
              <a:rPr lang="pt-BR" dirty="0"/>
              <a:t>PINTO, Octávio. </a:t>
            </a:r>
            <a:r>
              <a:rPr lang="pt-BR" b="1" dirty="0"/>
              <a:t>Velhas Histórias de Goiana</a:t>
            </a:r>
            <a:r>
              <a:rPr lang="pt-BR" dirty="0"/>
              <a:t>. Rio de Janeiro: Vecchi LTDA, 1968. </a:t>
            </a:r>
          </a:p>
          <a:p>
            <a:endParaRPr lang="pt-BR" dirty="0"/>
          </a:p>
        </p:txBody>
      </p:sp>
    </p:spTree>
    <p:extLst>
      <p:ext uri="{BB962C8B-B14F-4D97-AF65-F5344CB8AC3E}">
        <p14:creationId xmlns:p14="http://schemas.microsoft.com/office/powerpoint/2010/main" val="40383803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B91394-4286-46F3-A1B3-F693905E4BE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B711DA35-F359-4A78-A781-DB02E5509627}"/>
              </a:ext>
            </a:extLst>
          </p:cNvPr>
          <p:cNvSpPr>
            <a:spLocks noGrp="1"/>
          </p:cNvSpPr>
          <p:nvPr>
            <p:ph idx="1"/>
          </p:nvPr>
        </p:nvSpPr>
        <p:spPr/>
        <p:txBody>
          <a:bodyPr/>
          <a:lstStyle/>
          <a:p>
            <a:r>
              <a:rPr lang="pt-BR" dirty="0"/>
              <a:t>SENA, Josué Antônio Fonseca de. </a:t>
            </a:r>
            <a:r>
              <a:rPr lang="pt-BR" b="1" dirty="0"/>
              <a:t>Goiana em Versos e Prosa</a:t>
            </a:r>
            <a:r>
              <a:rPr lang="pt-BR" dirty="0"/>
              <a:t>. Recife: Editora do autor, 2008. </a:t>
            </a:r>
          </a:p>
          <a:p>
            <a:r>
              <a:rPr lang="pt-BR" dirty="0"/>
              <a:t>SILVA, </a:t>
            </a:r>
            <a:r>
              <a:rPr lang="pt-BR" dirty="0" err="1"/>
              <a:t>Genny</a:t>
            </a:r>
            <a:r>
              <a:rPr lang="pt-BR" dirty="0"/>
              <a:t> da Costa e; RODRIGUES, Maria do Carmo. </a:t>
            </a:r>
            <a:r>
              <a:rPr lang="pt-BR" b="1" dirty="0"/>
              <a:t>Bibliografia Sobre Goiana</a:t>
            </a:r>
            <a:r>
              <a:rPr lang="pt-BR" dirty="0"/>
              <a:t>. Recife, 1972. </a:t>
            </a:r>
          </a:p>
          <a:p>
            <a:r>
              <a:rPr lang="pt-BR" dirty="0"/>
              <a:t>SILVA, Maria de Jesus Santana. </a:t>
            </a:r>
            <a:r>
              <a:rPr lang="pt-BR" b="1" dirty="0"/>
              <a:t>Devoção e Resistência</a:t>
            </a:r>
            <a:r>
              <a:rPr lang="pt-BR" dirty="0"/>
              <a:t>: as irmandades de homens pretos de Goiana (1830-1850). Recife: UNICAP, 2008 (Dissertação de Mestrado em Ciências da Religião). </a:t>
            </a:r>
          </a:p>
          <a:p>
            <a:r>
              <a:rPr lang="pt-BR" dirty="0"/>
              <a:t>SOUZA, </a:t>
            </a:r>
            <a:r>
              <a:rPr lang="pt-BR" dirty="0" err="1"/>
              <a:t>Salvandy</a:t>
            </a:r>
            <a:r>
              <a:rPr lang="pt-BR" dirty="0"/>
              <a:t> Tavares Mendes de. </a:t>
            </a:r>
            <a:r>
              <a:rPr lang="pt-BR" b="1" dirty="0"/>
              <a:t>Goiana</a:t>
            </a:r>
            <a:r>
              <a:rPr lang="pt-BR" dirty="0"/>
              <a:t>: </a:t>
            </a:r>
            <a:r>
              <a:rPr lang="pt-BR" dirty="0" err="1"/>
              <a:t>la</a:t>
            </a:r>
            <a:r>
              <a:rPr lang="pt-BR" dirty="0"/>
              <a:t> </a:t>
            </a:r>
            <a:r>
              <a:rPr lang="pt-BR" dirty="0" err="1"/>
              <a:t>nôtre</a:t>
            </a:r>
            <a:r>
              <a:rPr lang="pt-BR" dirty="0"/>
              <a:t> </a:t>
            </a:r>
            <a:r>
              <a:rPr lang="pt-BR" dirty="0" err="1"/>
              <a:t>petite</a:t>
            </a:r>
            <a:r>
              <a:rPr lang="pt-BR" dirty="0"/>
              <a:t> </a:t>
            </a:r>
            <a:r>
              <a:rPr lang="pt-BR" dirty="0" err="1"/>
              <a:t>patrie</a:t>
            </a:r>
            <a:r>
              <a:rPr lang="pt-BR" dirty="0"/>
              <a:t>. Recife: Editora do autor, 2005. </a:t>
            </a:r>
          </a:p>
          <a:p>
            <a:endParaRPr lang="pt-BR" dirty="0"/>
          </a:p>
        </p:txBody>
      </p:sp>
    </p:spTree>
    <p:extLst>
      <p:ext uri="{BB962C8B-B14F-4D97-AF65-F5344CB8AC3E}">
        <p14:creationId xmlns:p14="http://schemas.microsoft.com/office/powerpoint/2010/main" val="17748570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43BE5F-EDFE-4468-ADF2-F25E8046CE89}"/>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B652BEA5-E15A-418D-90DA-60CE8780067D}"/>
              </a:ext>
            </a:extLst>
          </p:cNvPr>
          <p:cNvSpPr>
            <a:spLocks noGrp="1"/>
          </p:cNvSpPr>
          <p:nvPr>
            <p:ph idx="1"/>
          </p:nvPr>
        </p:nvSpPr>
        <p:spPr/>
        <p:txBody>
          <a:bodyPr>
            <a:normAutofit/>
          </a:bodyPr>
          <a:lstStyle/>
          <a:p>
            <a:pPr algn="ctr"/>
            <a:r>
              <a:rPr lang="pt-BR" sz="9600" dirty="0"/>
              <a:t>OBRIGADO!</a:t>
            </a:r>
          </a:p>
        </p:txBody>
      </p:sp>
    </p:spTree>
    <p:extLst>
      <p:ext uri="{BB962C8B-B14F-4D97-AF65-F5344CB8AC3E}">
        <p14:creationId xmlns:p14="http://schemas.microsoft.com/office/powerpoint/2010/main" val="3487387146"/>
      </p:ext>
    </p:extLst>
  </p:cSld>
  <p:clrMapOvr>
    <a:masterClrMapping/>
  </p:clrMapOvr>
</p:sld>
</file>

<file path=ppt/theme/theme1.xml><?xml version="1.0" encoding="utf-8"?>
<a:theme xmlns:a="http://schemas.openxmlformats.org/drawingml/2006/main" name="Berlim">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TM04033917[[fn=Berlim]]</Template>
  <TotalTime>379</TotalTime>
  <Words>3232</Words>
  <Application>Microsoft Office PowerPoint</Application>
  <PresentationFormat>Widescreen</PresentationFormat>
  <Paragraphs>198</Paragraphs>
  <Slides>53</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53</vt:i4>
      </vt:variant>
    </vt:vector>
  </HeadingPairs>
  <TitlesOfParts>
    <vt:vector size="56" baseType="lpstr">
      <vt:lpstr>Arial</vt:lpstr>
      <vt:lpstr>Trebuchet MS</vt:lpstr>
      <vt:lpstr>Berlim</vt:lpstr>
      <vt:lpstr>HISTÓRIA DE GOIANA</vt:lpstr>
      <vt:lpstr>Introdução</vt:lpstr>
      <vt:lpstr>Fase Colonial</vt:lpstr>
      <vt:lpstr>Fundação de engenhos</vt:lpstr>
      <vt:lpstr>Apresentação do PowerPoint</vt:lpstr>
      <vt:lpstr>Topônimo Goiana</vt:lpstr>
      <vt:lpstr>Holandeses</vt:lpstr>
      <vt:lpstr>VERDADE OU MITO?</vt:lpstr>
      <vt:lpstr>Apresentação do PowerPoint</vt:lpstr>
      <vt:lpstr>Insurreição Pernambucana</vt:lpstr>
      <vt:lpstr>Primazia</vt:lpstr>
      <vt:lpstr>FORTE DE CATUAMA</vt:lpstr>
      <vt:lpstr>Apresentação do PowerPoint</vt:lpstr>
      <vt:lpstr>Guerra dos Mascates</vt:lpstr>
      <vt:lpstr>Igrejas de Goiana</vt:lpstr>
      <vt:lpstr>SEGREGAÇÃO</vt:lpstr>
      <vt:lpstr>Apresentação do PowerPoint</vt:lpstr>
      <vt:lpstr>Comerciantes</vt:lpstr>
      <vt:lpstr>Convento: condição para o status de vila</vt:lpstr>
      <vt:lpstr>Convento X Recolhimento</vt:lpstr>
      <vt:lpstr>Goiana – Sede da capitania</vt:lpstr>
      <vt:lpstr>Apresentação do PowerPoint</vt:lpstr>
      <vt:lpstr>Ideias Perigosas</vt:lpstr>
      <vt:lpstr>Bandeira de 1817 – Livro mais famoso</vt:lpstr>
      <vt:lpstr>Apresentação do PowerPoint</vt:lpstr>
      <vt:lpstr>Apresentação do PowerPoint</vt:lpstr>
      <vt:lpstr>Apresentação do PowerPoint</vt:lpstr>
      <vt:lpstr>QUILOMBO DE CATUCÁ – Bastante Mato</vt:lpstr>
      <vt:lpstr>Apresentação do PowerPoint</vt:lpstr>
      <vt:lpstr>João Pataca morreu em 1835</vt:lpstr>
      <vt:lpstr>CIDADE GOYANNA</vt:lpstr>
      <vt:lpstr>Praieira: Conservadores X Liberais</vt:lpstr>
      <vt:lpstr>1848 – Curica e Casa de Câmara e Cadeia</vt:lpstr>
      <vt:lpstr>Apresentação do PowerPoint</vt:lpstr>
      <vt:lpstr>Apresentação do PowerPoint</vt:lpstr>
      <vt:lpstr>Barões de Goiana</vt:lpstr>
      <vt:lpstr>Brasil para os brasileiros...</vt:lpstr>
      <vt:lpstr>Abolição em Goiana</vt:lpstr>
      <vt:lpstr>Apresentação do PowerPoint</vt:lpstr>
      <vt:lpstr>Apresentação do PowerPoint</vt:lpstr>
      <vt:lpstr>Príncipe dos Trovadores do Brasil</vt:lpstr>
      <vt:lpstr>Sinos de Goiana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HISTÓRIA DE GOIANA</dc:title>
  <dc:creator>José Bartolomeu</dc:creator>
  <cp:lastModifiedBy>José Bartolomeu</cp:lastModifiedBy>
  <cp:revision>37</cp:revision>
  <dcterms:created xsi:type="dcterms:W3CDTF">2019-01-07T02:18:14Z</dcterms:created>
  <dcterms:modified xsi:type="dcterms:W3CDTF">2019-01-08T03:24:19Z</dcterms:modified>
</cp:coreProperties>
</file>