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7" r:id="rId5"/>
    <p:sldId id="268" r:id="rId6"/>
    <p:sldId id="280" r:id="rId7"/>
    <p:sldId id="289" r:id="rId8"/>
    <p:sldId id="287" r:id="rId9"/>
    <p:sldId id="291" r:id="rId10"/>
    <p:sldId id="292" r:id="rId11"/>
    <p:sldId id="293" r:id="rId12"/>
    <p:sldId id="294" r:id="rId13"/>
    <p:sldId id="295" r:id="rId14"/>
    <p:sldId id="297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3" r:id="rId37"/>
    <p:sldId id="322" r:id="rId38"/>
    <p:sldId id="321" r:id="rId39"/>
    <p:sldId id="320" r:id="rId40"/>
    <p:sldId id="324" r:id="rId41"/>
    <p:sldId id="330" r:id="rId42"/>
    <p:sldId id="334" r:id="rId43"/>
    <p:sldId id="333" r:id="rId44"/>
    <p:sldId id="332" r:id="rId45"/>
    <p:sldId id="331" r:id="rId46"/>
    <p:sldId id="335" r:id="rId47"/>
    <p:sldId id="336" r:id="rId48"/>
    <p:sldId id="337" r:id="rId49"/>
    <p:sldId id="338" r:id="rId50"/>
    <p:sldId id="340" r:id="rId51"/>
    <p:sldId id="339" r:id="rId52"/>
    <p:sldId id="341" r:id="rId53"/>
    <p:sldId id="343" r:id="rId54"/>
    <p:sldId id="344" r:id="rId55"/>
    <p:sldId id="345" r:id="rId56"/>
    <p:sldId id="342" r:id="rId57"/>
    <p:sldId id="346" r:id="rId58"/>
    <p:sldId id="352" r:id="rId59"/>
    <p:sldId id="351" r:id="rId60"/>
    <p:sldId id="348" r:id="rId6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660" y="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dirty="0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64FEEA3-655D-4BC9-B272-97E00C843695}" type="datetimeFigureOut">
              <a:rPr lang="pt-BR" smtClean="0"/>
              <a:pPr/>
              <a:t>10/01/2019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CD6D2F7-5395-441C-8DCF-B8B99CB3F26F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amancio107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95736" y="548680"/>
            <a:ext cx="6172200" cy="1872208"/>
          </a:xfrm>
        </p:spPr>
        <p:txBody>
          <a:bodyPr>
            <a:normAutofit/>
          </a:bodyPr>
          <a:lstStyle/>
          <a:p>
            <a:pPr algn="ctr"/>
            <a:r>
              <a:rPr lang="pt-B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Curso preparatório para o concurso público de goiana  </a:t>
            </a:r>
            <a:endParaRPr lang="pt-BR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83768" y="2924944"/>
            <a:ext cx="6172200" cy="3240360"/>
          </a:xfrm>
        </p:spPr>
        <p:txBody>
          <a:bodyPr>
            <a:noAutofit/>
          </a:bodyPr>
          <a:lstStyle/>
          <a:p>
            <a:pPr algn="ctr"/>
            <a:endParaRPr lang="pt-B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LÍNGUA PORTUGUESA </a:t>
            </a:r>
          </a:p>
          <a:p>
            <a:pPr algn="ctr"/>
            <a:r>
              <a:rPr lang="pt-B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pt-B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Professora: Amanda </a:t>
            </a:r>
          </a:p>
          <a:p>
            <a:endParaRPr lang="pt-B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Contato </a:t>
            </a:r>
            <a:r>
              <a:rPr lang="pt-B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(81) 99460-3002</a:t>
            </a:r>
          </a:p>
          <a:p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E-mail:</a:t>
            </a:r>
            <a:r>
              <a:rPr lang="pt-BR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aamancio107@gmail.com</a:t>
            </a:r>
            <a:endParaRPr lang="pt-B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Acentuação Gráfica</a:t>
            </a:r>
            <a:br>
              <a:rPr lang="pt-BR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pt-BR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87208" cy="48737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2800" dirty="0"/>
              <a:t> </a:t>
            </a:r>
            <a:r>
              <a:rPr lang="pt-BR" sz="2800" dirty="0" smtClean="0"/>
              <a:t> 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português, assim como outras línguas neolatinas, apresenta acento gráfico. Sabemos que toda palavra da Língua portuguesa de duas ou mais sílabas possui uma sílaba tônica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  Nas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sílabas tônicas das palavras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arte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gentil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táxi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mocotó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Temos a tonicidade que 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recai sobre a </a:t>
            </a:r>
            <a:r>
              <a:rPr lang="pt-BR" sz="2800" u="sng" dirty="0">
                <a:latin typeface="Arial" pitchFamily="34" charset="0"/>
                <a:cs typeface="Arial" pitchFamily="34" charset="0"/>
              </a:rPr>
              <a:t>sílaba </a:t>
            </a:r>
            <a:r>
              <a:rPr lang="pt-BR" sz="2800" u="sng" dirty="0" smtClean="0">
                <a:latin typeface="Arial" pitchFamily="34" charset="0"/>
                <a:cs typeface="Arial" pitchFamily="34" charset="0"/>
              </a:rPr>
              <a:t>inicial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arte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a </a:t>
            </a:r>
            <a:r>
              <a:rPr lang="pt-BR" sz="2800" u="sng" dirty="0">
                <a:latin typeface="Arial" pitchFamily="34" charset="0"/>
                <a:cs typeface="Arial" pitchFamily="34" charset="0"/>
              </a:rPr>
              <a:t>final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gentil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a </a:t>
            </a:r>
            <a:r>
              <a:rPr lang="pt-BR" sz="2800" u="sng" dirty="0">
                <a:latin typeface="Arial" pitchFamily="34" charset="0"/>
                <a:cs typeface="Arial" pitchFamily="34" charset="0"/>
              </a:rPr>
              <a:t>inicial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táxi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 a </a:t>
            </a:r>
            <a:r>
              <a:rPr lang="pt-BR" sz="2800" u="sng" dirty="0">
                <a:latin typeface="Arial" pitchFamily="34" charset="0"/>
                <a:cs typeface="Arial" pitchFamily="34" charset="0"/>
              </a:rPr>
              <a:t>final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mocotó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800" dirty="0" smtClean="0"/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sílaba tônica nem sempre recebe 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acento gráfico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Dessa forma, todas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as palavras com duas ou mais sílabas terão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acento tônico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mas nem sempre terão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acento gráfico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tonicidade está para 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oralidade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(fala) assim como o acento gráfico está para 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escrita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(grafia). É importante aprender as regras de acentuação pois, como vimos acima, independem da 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fonética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1760" y="836712"/>
            <a:ext cx="6172200" cy="504056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Reforma </a:t>
            </a:r>
            <a:r>
              <a:rPr lang="pt-B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Ortográfica</a:t>
            </a:r>
          </a:p>
          <a:p>
            <a:pPr algn="ctr"/>
            <a:endParaRPr lang="pt-BR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	Acentuam-se as palavras monossílabas </a:t>
            </a:r>
            <a:r>
              <a:rPr lang="pt-BR" sz="2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tônicas terminadas 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 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seguidas ou não de 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BR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já, fé, pés, pó, só, ás.</a:t>
            </a:r>
          </a:p>
          <a:p>
            <a:pPr algn="just"/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	Acentuam-se as palavras </a:t>
            </a:r>
            <a:r>
              <a:rPr lang="pt-BR" sz="2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oxítonas terminadas 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 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seguidas ou não de </a:t>
            </a:r>
            <a:r>
              <a:rPr lang="pt-B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pt-BR" sz="2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ens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pt-BR" sz="28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</a:t>
            </a:r>
            <a:r>
              <a:rPr lang="pt-BR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2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cajá</a:t>
            </a:r>
            <a:r>
              <a:rPr lang="pt-BR" sz="2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café, jacaré, cipó, também, parabéns, metrô, inglês alguém, armazém, conténs, vinténs</a:t>
            </a:r>
            <a:r>
              <a:rPr lang="pt-BR" sz="2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70586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41816" y="1130122"/>
            <a:ext cx="7467600" cy="39890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sz="3200" dirty="0" smtClean="0"/>
          </a:p>
        </p:txBody>
      </p:sp>
      <p:sp>
        <p:nvSpPr>
          <p:cNvPr id="4" name="Retângulo 3"/>
          <p:cNvSpPr/>
          <p:nvPr/>
        </p:nvSpPr>
        <p:spPr>
          <a:xfrm>
            <a:off x="755576" y="98072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 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83568" y="1676181"/>
            <a:ext cx="739856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Não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 acentuam: as oxítonas terminadas em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i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u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e em consoantes nem os infinitivos em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i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seguidos dos pronomes oblíquos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lo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la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los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dirty="0" err="1" smtClean="0">
                <a:latin typeface="Arial" pitchFamily="34" charset="0"/>
                <a:cs typeface="Arial" pitchFamily="34" charset="0"/>
              </a:rPr>
              <a:t>las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2800" b="1" dirty="0" err="1" smtClean="0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ali, caqui, rubi, bambu, rebu, urubu, sutil, clamor, fi-lo, puni-la, reduzi-los, feri-las.</a:t>
            </a:r>
          </a:p>
          <a:p>
            <a:r>
              <a:rPr lang="pt-BR" sz="2800" dirty="0">
                <a:latin typeface="Arial" pitchFamily="34" charset="0"/>
                <a:cs typeface="Arial" pitchFamily="34" charset="0"/>
              </a:rPr>
              <a:t>	</a:t>
            </a:r>
            <a:endParaRPr lang="pt-BR" dirty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7467600" cy="56166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Acentuam-se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as palavras paroxítonas exceto aquelas terminadas em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seguidas ou não de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em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ens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bem como prefixos paroxítonos terminados em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i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ou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r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dândi, júri, órfã, César, mártir, revólver, álbum, bênção, bíceps, espelho, famosa, medo, ontem, socorro, polens, hifens, pires, tela, super-homem.</a:t>
            </a: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512618"/>
            <a:ext cx="7467600" cy="5961334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611560" y="1052736"/>
            <a:ext cx="72728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Atenção: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Acentuam-se as paroxítonas terminados em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ditongo oral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seguido ou não de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jóquei, superfície, água, área, aniversário, ingênuos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• Acentuam-se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as palavras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proparoxítonas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sem exceção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ótimo, incômoda, podíamos, abóbora, bússola, cântaro, dúvida, líquido, mérito, nórdico, política, relâmpago, têmpora.</a:t>
            </a:r>
          </a:p>
        </p:txBody>
      </p:sp>
    </p:spTree>
    <p:extLst>
      <p:ext uri="{BB962C8B-B14F-4D97-AF65-F5344CB8AC3E}">
        <p14:creationId xmlns:p14="http://schemas.microsoft.com/office/powerpoint/2010/main" val="365783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476672"/>
            <a:ext cx="7467600" cy="612068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pt-BR" sz="4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• </a:t>
            </a:r>
            <a:r>
              <a:rPr lang="pt-BR" sz="11200" dirty="0" smtClean="0">
                <a:latin typeface="Arial" pitchFamily="34" charset="0"/>
                <a:cs typeface="Arial" pitchFamily="34" charset="0"/>
              </a:rPr>
              <a:t>Acentuam-se 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os ditongos abertos 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ei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oi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eu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, seguidos ou não de 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s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 em palavras monossílabas e oxítonas.</a:t>
            </a:r>
          </a:p>
          <a:p>
            <a:pPr marL="0" indent="0" algn="just">
              <a:buNone/>
            </a:pPr>
            <a:r>
              <a:rPr lang="pt-BR" sz="112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carretéis, dói, herói, chapéu, anéis</a:t>
            </a:r>
            <a:r>
              <a:rPr lang="pt-BR" sz="1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112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11200" b="1" dirty="0">
                <a:latin typeface="Arial" pitchFamily="34" charset="0"/>
                <a:cs typeface="Arial" pitchFamily="34" charset="0"/>
              </a:rPr>
              <a:t>Atenção: 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Pela nova ortografia não se acentuam ditongos abertos 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ei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oi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eu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, seguidos ou não de 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s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 em palavras paroxítonas.</a:t>
            </a:r>
          </a:p>
          <a:p>
            <a:pPr marL="0" indent="0" algn="just">
              <a:buNone/>
            </a:pPr>
            <a:r>
              <a:rPr lang="pt-BR" sz="112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ideia, plateia, assembleia</a:t>
            </a:r>
            <a:r>
              <a:rPr lang="pt-BR" sz="1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112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11200" dirty="0" smtClean="0">
                <a:latin typeface="Arial" pitchFamily="34" charset="0"/>
                <a:cs typeface="Arial" pitchFamily="34" charset="0"/>
              </a:rPr>
              <a:t>• Não 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se acentua, pela nova ortografia, palavras paroxítonas com hiato </a:t>
            </a:r>
            <a:r>
              <a:rPr lang="pt-BR" sz="11200" b="1" dirty="0" err="1">
                <a:latin typeface="Arial" pitchFamily="34" charset="0"/>
                <a:cs typeface="Arial" pitchFamily="34" charset="0"/>
              </a:rPr>
              <a:t>oo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 seguidos ou não de 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s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BR" sz="112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112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11200" dirty="0">
                <a:latin typeface="Arial" pitchFamily="34" charset="0"/>
                <a:cs typeface="Arial" pitchFamily="34" charset="0"/>
              </a:rPr>
              <a:t>voos, enjoo, abençoo.</a:t>
            </a:r>
          </a:p>
          <a:p>
            <a:pPr marL="0" indent="0" algn="just">
              <a:buNone/>
            </a:pPr>
            <a:r>
              <a:rPr lang="pt-BR" sz="11200" dirty="0">
                <a:latin typeface="Arial" pitchFamily="34" charset="0"/>
                <a:cs typeface="Arial" pitchFamily="34" charset="0"/>
              </a:rPr>
              <a:t>	</a:t>
            </a:r>
          </a:p>
          <a:p>
            <a:endParaRPr lang="pt-BR" sz="2800" dirty="0"/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3000" dirty="0" smtClean="0">
                <a:latin typeface="Arial" pitchFamily="34" charset="0"/>
                <a:cs typeface="Arial" pitchFamily="34" charset="0"/>
              </a:rPr>
              <a:t>Também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não se acentuam as palavras paroxítonas com hiato </a:t>
            </a:r>
            <a:r>
              <a:rPr lang="pt-BR" sz="3000" b="1" dirty="0" err="1">
                <a:latin typeface="Arial" pitchFamily="34" charset="0"/>
                <a:cs typeface="Arial" pitchFamily="34" charset="0"/>
              </a:rPr>
              <a:t>ee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pt-BR" sz="30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: creem, leem, veem, deem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3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• 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Acentuam-se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sempre as palavras que contenham </a:t>
            </a: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pt-BR" sz="3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3000" b="1" dirty="0">
                <a:latin typeface="Arial" pitchFamily="34" charset="0"/>
                <a:cs typeface="Arial" pitchFamily="34" charset="0"/>
              </a:rPr>
              <a:t>u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: tônicas; formam hiatos; formam sílabas sozinhas ou são seguidos de </a:t>
            </a:r>
            <a:r>
              <a:rPr lang="pt-BR" sz="3000" b="1" dirty="0">
                <a:latin typeface="Arial" pitchFamily="34" charset="0"/>
                <a:cs typeface="Arial" pitchFamily="34" charset="0"/>
              </a:rPr>
              <a:t>s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; não seguidas de </a:t>
            </a:r>
            <a:r>
              <a:rPr lang="pt-BR" sz="3000" b="1" dirty="0" err="1">
                <a:latin typeface="Arial" pitchFamily="34" charset="0"/>
                <a:cs typeface="Arial" pitchFamily="34" charset="0"/>
              </a:rPr>
              <a:t>nh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; não precedidas de ditongo em paroxítonas; nem repetidas.</a:t>
            </a:r>
          </a:p>
          <a:p>
            <a:pPr marL="0" indent="0" algn="just">
              <a:buNone/>
            </a:pPr>
            <a:r>
              <a:rPr lang="pt-BR" sz="30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30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3000" dirty="0">
                <a:latin typeface="Arial" pitchFamily="34" charset="0"/>
                <a:cs typeface="Arial" pitchFamily="34" charset="0"/>
              </a:rPr>
              <a:t>aí, balaústre, baú, egoísta, faísca, heroína, saída, saúde, viúvo, juízes, Piauí. Pela regra exposta acima, não se acentuam: rainha, xiita, ruim, juiz, feiura.</a:t>
            </a:r>
          </a:p>
          <a:p>
            <a:pPr marL="0" indent="0" algn="just">
              <a:buNone/>
            </a:pPr>
            <a:r>
              <a:rPr lang="pt-BR" sz="3000" dirty="0">
                <a:latin typeface="Arial" pitchFamily="34" charset="0"/>
                <a:cs typeface="Arial" pitchFamily="34" charset="0"/>
              </a:rPr>
              <a:t>	</a:t>
            </a:r>
            <a:endParaRPr lang="pt-BR" sz="3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50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</a:t>
            </a:r>
            <a:r>
              <a:rPr lang="pt-BR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Pela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nova ortografia, não se acentua com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acento agudo u tônico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dos grupos que,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qui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gue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gui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argui, arguis, averigue, averigues, oblique, obliques, apazigues.</a:t>
            </a: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• Da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mesma forma </a:t>
            </a:r>
            <a:r>
              <a:rPr lang="pt-BR" sz="2800" b="1" u="sng" dirty="0">
                <a:latin typeface="Arial" pitchFamily="34" charset="0"/>
                <a:cs typeface="Arial" pitchFamily="34" charset="0"/>
              </a:rPr>
              <a:t>não se usa mais o trema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: aguento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frequente, tranquilo, linguiça, aguentar, arguição, unguento, tranquilizante. </a:t>
            </a:r>
            <a:r>
              <a:rPr lang="pt-BR" sz="2800" b="1" u="sng" dirty="0">
                <a:latin typeface="Arial" pitchFamily="34" charset="0"/>
                <a:cs typeface="Arial" pitchFamily="34" charset="0"/>
              </a:rPr>
              <a:t>Emprega-se o til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para indicar a nasalização de vogais: afã, coração, devoções, maçã, relação etc.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302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O acento diferencial foi excluído. Mantém-se apenas nestas quatro palavras, para distinguir uma da outra que se grafa de igual maneira: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pôde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(verbo poder no tempo passado) /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pode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(verbo poder no tempo presente);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pôr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( verbo) / por (preposição);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vem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( verbo vir na 3ª pessoa do singular) /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vêm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( verbo vir na 3ª pessoa do plural);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tem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( verbo ter na 3ª pessoa do singular) /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têm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( verbo ter na 3ª pessoa do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plural.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81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611560" y="264840"/>
            <a:ext cx="763284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AutoNum type="arabicParenR"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800" b="1" dirty="0">
                <a:latin typeface="Arial" pitchFamily="34" charset="0"/>
                <a:cs typeface="Arial" pitchFamily="34" charset="0"/>
              </a:rPr>
              <a:t>Acentuação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Tônica – Oxítona, Paroxítona e  Proparoxítona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AutoNum type="arabicParenR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palavras cuja acentuação tônica recaem na última sílaba, chamam-se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oxítonas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Exemplos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Paraná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urubu, pajé, vovô, jabuti, guaraná, guarani,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robô.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) As palavras que têm acentuação na penúltima sílaba, chamam-se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paroxítonas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u="sng" dirty="0">
                <a:latin typeface="Arial" pitchFamily="34" charset="0"/>
                <a:cs typeface="Arial" pitchFamily="34" charset="0"/>
              </a:rPr>
              <a:t>e são as de maior número em língua portuguesa. </a:t>
            </a:r>
            <a:endParaRPr lang="pt-BR" sz="28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Exemplos: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amelo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carro, automóvel, barco, revólver, serpente, fênix, álbum.</a:t>
            </a:r>
          </a:p>
          <a:p>
            <a:pPr algn="just"/>
            <a:endParaRPr lang="pt-BR" sz="2800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06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) Finalmente, as palavras acentuadas na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antepenúltima sílaba chamam-se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proparoxítonas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Exemplos: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Antepenúltima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sílaba, pássaro, esdrúxula, vítima, cântico, romântico.</a:t>
            </a:r>
          </a:p>
          <a:p>
            <a:pPr marL="0" indent="0" algn="just">
              <a:buNone/>
            </a:pPr>
            <a:endParaRPr lang="pt-BR" sz="2800" dirty="0" smtClean="0"/>
          </a:p>
          <a:p>
            <a:pPr marL="0" indent="0" algn="just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28082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Aposto e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Vocativo</a:t>
            </a:r>
          </a:p>
          <a:p>
            <a:pPr marL="0" indent="0" algn="ctr">
              <a:buNone/>
            </a:pPr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 principal finalidade de um aposto em uma frase, </a:t>
            </a:r>
            <a:r>
              <a:rPr lang="pt-BR" sz="2800" u="sng" dirty="0">
                <a:latin typeface="Arial" pitchFamily="34" charset="0"/>
                <a:cs typeface="Arial" pitchFamily="34" charset="0"/>
              </a:rPr>
              <a:t>é a explicação que ele dá sobre determinado </a:t>
            </a:r>
            <a:r>
              <a:rPr lang="pt-BR" sz="2800" u="sng" dirty="0" smtClean="0">
                <a:latin typeface="Arial" pitchFamily="34" charset="0"/>
                <a:cs typeface="Arial" pitchFamily="34" charset="0"/>
              </a:rPr>
              <a:t>termo.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ponto de vista sintático, ele é um acessório dentro de uma oração.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Resumidamente,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o aposto é um termo ou expressão de função esclarecedora ou para resumir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45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48245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aposto sempre está associado a um nome ou pronome, ou a um termo que seja equivalente a estes.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Tem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função de explicar, esclarecer, identificar ou apreciar esse termo. Ele retoma um termo da oração com o intuito de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explicá-lo.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Pode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 referir a substantivos, termos nominais ou a uma oração inteira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64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40440" y="532800"/>
            <a:ext cx="7467600" cy="532859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Acabo de ler um livro de Mário Quintana, famoso escritor brasileiro.(Famoso escritor brasileiro cumpre o papel de aposto, pois é um esclarecimento sobre o autor.)</a:t>
            </a: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Marcela, única irmã de mamãe, morreu cedo. (Única irmã de mamãe cumpre o papel de aposto, já que esclarece quem é Marcela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Morfossintaxe: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núcleo é substantivo, pronome substantivo ou oração substantiva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70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TIPOS DE  APOSTO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Explicativo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Tem função de identificar ou explicar o termo anterior. Geralmente, é isolado por vírgulas, dois pontos, parênteses ou travessões.</a:t>
            </a:r>
          </a:p>
          <a:p>
            <a:pPr marL="0" indent="0" algn="just">
              <a:buNone/>
            </a:pPr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palavra, mensageira das ideias, é a profunda expressão da alma.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Enumerativo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Sequência de elementos que desenvolve uma ideia anterior.</a:t>
            </a: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9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homem, para ver a si mesmo, necessita de três coisas: olhos, luz e espelho.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Especificativo (Denominativo)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Exerce a função de especificar ou individualizar um substantivo que possui um sentido mais amplo, sem pausa e geralmente é um substantivo próprio que especifica um substantivo comum.</a:t>
            </a:r>
          </a:p>
          <a:p>
            <a:pPr marL="0" indent="0" algn="just">
              <a:buNone/>
            </a:pPr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O presidente Vargas cometeu suicídio.</a:t>
            </a:r>
          </a:p>
          <a:p>
            <a:pPr marL="0" indent="0" algn="just">
              <a:buNone/>
            </a:pPr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A cidade de Curitiba é muito jovem.</a:t>
            </a: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150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5254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b="1" dirty="0" err="1">
                <a:latin typeface="Arial" pitchFamily="34" charset="0"/>
                <a:cs typeface="Arial" pitchFamily="34" charset="0"/>
              </a:rPr>
              <a:t>Resumitivo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 (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Recapitulativo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Utilizado para resumir termos anteriores. Geralmente, é representado por um pronome indefinido.</a:t>
            </a:r>
          </a:p>
          <a:p>
            <a:pPr marL="0" indent="0" algn="just">
              <a:buNone/>
            </a:pPr>
            <a:r>
              <a:rPr lang="pt-BR" sz="2800" b="1" dirty="0" err="1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Dinheiro, poder e glória, nada o seduzia mais.</a:t>
            </a:r>
          </a:p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Distributivo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Utilizado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para distribuir informações de termos, separadamente. Carlos e José são ótimos alunos; este em Física e aquele em Biologia.</a:t>
            </a: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847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Observação: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Não confundir aposto especificativo com adjunto adnominal, ou complemento nominal.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Aposto: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cidade de Brasília continua linda (nome da cidade)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Adjunto Adnominal: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solo de Brasília é fértil (não é o nome do solo)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Complemento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Nominal: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trânsito de Brasília continua péssimo. (não é o nome do trânsito)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91053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Figuras de Sintaxe</a:t>
            </a:r>
            <a:r>
              <a:rPr lang="pt-BR" b="1" dirty="0">
                <a:solidFill>
                  <a:schemeClr val="tx1"/>
                </a:solidFill>
              </a:rPr>
              <a:t/>
            </a:r>
            <a:br>
              <a:rPr lang="pt-BR" b="1" dirty="0">
                <a:solidFill>
                  <a:schemeClr val="tx1"/>
                </a:solidFill>
              </a:rPr>
            </a:b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Dentro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da 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Estilística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 que estuda esses processos de manipulação existentes na língua portuguesa, existem as 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Figuras de Linguagem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 que são recursos utilizados para realçar e dar um efeito diferente ao sentido do texto.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Podem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ser classificadas em: figuras de palavras, figuras de construção ou sintaxe, figuras de pensamentos e figuras de som.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85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São muito utilizadas por escritores e afins da língua portuguesa para brincar e dar mais ênfase ao que se quer ressaltar e, também, nas provas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de concursos </a:t>
            </a:r>
            <a:r>
              <a:rPr lang="pt-BR" dirty="0">
                <a:latin typeface="Arial" pitchFamily="34" charset="0"/>
                <a:cs typeface="Arial" pitchFamily="34" charset="0"/>
              </a:rPr>
              <a:t>públicos para confundir o candidato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  <a:endParaRPr lang="pt-BR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ELIPSE</a:t>
            </a:r>
          </a:p>
          <a:p>
            <a:pPr marL="0" indent="0"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Omissão de um ou mais termos facilmente perceptíveis. Podem ser termos existentes em um contexto ou mesmo elementos gramaticais utilizados para a construção das frases como pronomes, preposições, verbos ou conjunções.</a:t>
            </a:r>
          </a:p>
          <a:p>
            <a:pPr marL="0" indent="0" algn="just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1) </a:t>
            </a:r>
            <a:r>
              <a:rPr lang="pt-BR" dirty="0">
                <a:latin typeface="Arial" pitchFamily="34" charset="0"/>
                <a:cs typeface="Arial" pitchFamily="34" charset="0"/>
              </a:rPr>
              <a:t>(Eu) Preciso (de) que me ajudem com os simulados.</a:t>
            </a:r>
          </a:p>
          <a:p>
            <a:pPr marL="0" indent="0" algn="just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2) </a:t>
            </a:r>
            <a:r>
              <a:rPr lang="pt-BR" dirty="0">
                <a:latin typeface="Arial" pitchFamily="34" charset="0"/>
                <a:cs typeface="Arial" pitchFamily="34" charset="0"/>
              </a:rPr>
              <a:t>Marta perdeu a melhor prova de concurso do ano. (Ela) Decidiu se planejar melhor para as próximas provas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58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ZEUGMA</a:t>
            </a:r>
          </a:p>
          <a:p>
            <a:pPr marL="0" indent="0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Tipo de elipse utilizada para não repetir verbo ou substantivo.</a:t>
            </a:r>
          </a:p>
          <a:p>
            <a:pPr marL="0" indent="0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1) Eu encontrei a resposta. Ela não encontrou!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(resposta)</a:t>
            </a:r>
          </a:p>
          <a:p>
            <a:pPr marL="0" indent="0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2) Cláudia escovou os dentes. Eu, os cabelos.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(escovei)</a:t>
            </a:r>
          </a:p>
          <a:p>
            <a:pPr marL="0" indent="0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3) Ele prefere português; eu, raciocínio lógico para concursos.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(prefiro)</a:t>
            </a:r>
          </a:p>
          <a:p>
            <a:pPr marL="0" indent="0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ANÁFORA</a:t>
            </a:r>
          </a:p>
          <a:p>
            <a:pPr marL="0" indent="0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Repetição de palavras no início de versos ou de frases para reforçar, dar coerência ou valorizar algum elemento da oração.</a:t>
            </a:r>
          </a:p>
          <a:p>
            <a:pPr marL="0" indent="0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1) "É pau, é pedra, é o fim do caminho"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(Tom Jobim)</a:t>
            </a:r>
          </a:p>
          <a:p>
            <a:pPr marL="0" indent="0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2) "Ela não sente, ela não ouve, avança! avança!"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 (Fialho d'Almeida)</a:t>
            </a:r>
          </a:p>
          <a:p>
            <a:pPr marL="0" indent="0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3) “Se você dormisse, se você cansasse, se você morresse...mas você não morre.” 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(Carlos Drummond de Andrade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)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44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SILEPSE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Concordância feita com a ideia e não com a palavra. Pode ser classificada em Silepse de Gênero, Silepse de Número e Silepse de Pessoa.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1) Silepse de gênero: acontece quando há uma discordância entre feminino e masculino.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Sua Excelência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(substantivo feminino)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está enganado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(adjetivo masculino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2) </a:t>
            </a:r>
            <a:r>
              <a:rPr lang="pt-BR" sz="2600" b="1" dirty="0">
                <a:latin typeface="Arial" pitchFamily="34" charset="0"/>
                <a:cs typeface="Arial" pitchFamily="34" charset="0"/>
              </a:rPr>
              <a:t>Silepse de número: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acontece quando há uma palavra ou sujeito coletivo que mesmo estando no singular representa mais de um ser.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Um bando (substantivo no singular) de moleques gritavam (verbo no plural).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3) </a:t>
            </a:r>
            <a:r>
              <a:rPr lang="pt-BR" sz="2600" b="1" dirty="0">
                <a:latin typeface="Arial" pitchFamily="34" charset="0"/>
                <a:cs typeface="Arial" pitchFamily="34" charset="0"/>
              </a:rPr>
              <a:t>Silepse de pessoa: 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acontece quando o sujeito aparece na terceira pessoa e o verbo na primeira pessoa do plural.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Os candidatos (3ª pessoa) estamos preparados. (1ª pessoa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buNone/>
            </a:pPr>
            <a:r>
              <a:rPr lang="pt-BR" sz="2600" b="1" dirty="0" smtClean="0">
                <a:latin typeface="Arial" pitchFamily="34" charset="0"/>
                <a:cs typeface="Arial" pitchFamily="34" charset="0"/>
              </a:rPr>
              <a:t>PLEONASMO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Repetição enfática de um termo ou ideia. Existem dois tipos de pleonasmo: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1) </a:t>
            </a:r>
            <a:r>
              <a:rPr lang="pt-BR" sz="2600" b="1" dirty="0">
                <a:latin typeface="Arial" pitchFamily="34" charset="0"/>
                <a:cs typeface="Arial" pitchFamily="34" charset="0"/>
              </a:rPr>
              <a:t>Pleonasmo literário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: é utilizado para dar ênfase a alguma ideia por meio de palavras redundantes, tanto sintática, quanto semanticamente.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"Morrerás </a:t>
            </a:r>
            <a:r>
              <a:rPr lang="pt-BR" dirty="0">
                <a:latin typeface="Arial" pitchFamily="34" charset="0"/>
                <a:cs typeface="Arial" pitchFamily="34" charset="0"/>
              </a:rPr>
              <a:t>morte vil na mão de um forte..." (Gonçalves Dias)</a:t>
            </a:r>
          </a:p>
          <a:p>
            <a:pPr algn="just"/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94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2)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Pleonasmo vicioso: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é considerado um vício de linguagem e expressam ideias já ditas anteriormente. Eles devem ser evitados, pois são desnecessários e não tem o objetivo de reforçar as ideias.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Subir para cima, repetir de novo, acabamento final, canja de galinha, descer para baixo, viúva do falecido, introduzir dentro, etc.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"A mim só me resta uma saída".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1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476672"/>
            <a:ext cx="7673280" cy="5997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1520" y="1859340"/>
            <a:ext cx="770485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Arial" pitchFamily="34" charset="0"/>
                <a:cs typeface="Arial" pitchFamily="34" charset="0"/>
              </a:rPr>
              <a:t>POLISSÍNDETO</a:t>
            </a:r>
          </a:p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Repetição enfática de conjunção entre as orações do período ou dos termos de uma oração.</a:t>
            </a:r>
          </a:p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1) "Trabalha, e teima, e lima, e sofre, e sua" (Olavo Bilac)</a:t>
            </a:r>
          </a:p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ASSÍNDETO</a:t>
            </a:r>
          </a:p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Ausência de conjunção coordenativa que são substituídas por vírgulas.</a:t>
            </a:r>
          </a:p>
          <a:p>
            <a:pPr algn="just"/>
            <a:r>
              <a:rPr lang="pt-BR" sz="2800" dirty="0">
                <a:latin typeface="Arial" pitchFamily="34" charset="0"/>
                <a:cs typeface="Arial" pitchFamily="34" charset="0"/>
              </a:rPr>
              <a:t>1) "Cheguei, vi, venci."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363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836712"/>
            <a:ext cx="7467600" cy="4873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HIPÉRBATO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Inversão completa de termos da frase.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1) Desfilavam os foliões.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Ordem direta: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Os foliões desfilavam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2) São importantes, os testes e simulados de concursos públicos, para os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concurseiros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Ordem Direta: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Os testes e simulados de concursos públicos são importantes para os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concurseiros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3) Da minha vida cuido eu, ok?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Ordem Direita: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Eu cuido da minha vida, ok?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pPr marL="0" indent="0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ANACOLUTO</a:t>
            </a:r>
          </a:p>
          <a:p>
            <a:pPr marL="0" indent="0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Corte brusco de uma frase e início imediato de outra, de modo que fique sobrando um termo sem função, ou seja, esse termo fica desconectado do período.</a:t>
            </a:r>
          </a:p>
          <a:p>
            <a:pPr marL="0" indent="0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1) Espingarda, não me agradam armas de fogo.</a:t>
            </a:r>
          </a:p>
          <a:p>
            <a:pPr marL="0" indent="0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2) "Quem o feio ama, bonito lhe parece" (Provérbio Português)</a:t>
            </a:r>
          </a:p>
          <a:p>
            <a:pPr marL="0" indent="0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3) Alexandre 'O Grande', quantas coisas ele já fez na história.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742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Interpretação de Textos</a:t>
            </a:r>
            <a:b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7467600" cy="498916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interpretação de textos é primordial para a resolução de questões e também para a produção de novos textos, como a redação para concursos. Ela está relacionada a leitura que um indivíduo tem de um texto e o que ele conseguiu extrair e entender de seu significado, captando a mensagem que o autor queria transmitir.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Assim, é preciso entender que o texto é a unidade principal de organização de informações, ideias e conceitos. Ele sempre terá um interlocutor, ou seja, o indivíduo que irá lê-lo.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381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Ao ler um texto procure atingir dois níveis de leitura: 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leitura informativa e de reconhecimento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 e 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leitura interpretativa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No primeiro caso, deve-se ter uma primeira noção do tema, extraindo informações importantes e verificando a mensagem do escritor. No segundo tipo de leitura, é aconselhável 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grifar trechos importantes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palavras-chaves e relacionar cada parágrafo com a ideia central do texto.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783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Geralmente, um texto é organizado de acordo com seus parágrafos, cada um seguindo uma linha de raciocínio diferente e de acordo com os tipos de texto, que podem ser narrativo, descritivo e dissertativo. Cada tipo desses, possui uma forma diferente de organização do conteúdo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Veja algumas dicas de como fazer uma redação para não perder pontos na hora da prova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: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5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 lnSpcReduction="10000"/>
          </a:bodyPr>
          <a:lstStyle/>
          <a:p>
            <a:endParaRPr lang="pt-BR" dirty="0" smtClean="0"/>
          </a:p>
          <a:p>
            <a:pPr marL="0" indent="0" algn="just">
              <a:buNone/>
            </a:pPr>
            <a:r>
              <a:rPr lang="pt-BR" dirty="0"/>
              <a:t>•	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Leia duas vezes o texto. A primeira para ter noção do assunto, a segunda para prestar atenção às partes importantes. Lembre-se de que cada parágrafo desenvolve uma ideia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•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	Durante a segunda leitura, sublinhe o que for mais significativo, a ideia principal de cada parágrafo. Também é possível fazer anotações à margem do texto.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Volte ao texto, a cada pergunta feita durante a prova. Assim, o candidato terá mais chances de entender e marcar a resposta correta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60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9552" y="548680"/>
            <a:ext cx="7035552" cy="5493224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•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Procure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conversar com o texto e responda as perguntas essenciais: o que, quem, quando, onde, como, porquê, para que, para quem, etc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Cuidado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com provas que utilizam figuras de linguagem, conjunções e pronomes. Domine esse conteúdo!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Fique atento à pontuação, como os travessões e as vírgulas. Às vezes, esses elementos podem ser usados para desorientar o candidato.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4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116632"/>
            <a:ext cx="7467600" cy="64807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Língua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portuguesa no Brasil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 língua é um sistema de signos orais e gráficos que compõem um código que serve os indivíduos em suas necessidades de comunicação.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Língua comum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É a língua-padrão do país, aceita pelo povo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imposta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pelo uso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67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9552" y="980728"/>
            <a:ext cx="7467600" cy="57092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Língua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regional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É a língua comum, porém com tonalidade regionais na fonética e no vocabulário, sem, no entanto quebrar a estrutura comum. Quando se quebrar essa estrutura aparecerão os dialetos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Língua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popular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É a fala espontânea do povo, eivada de plebeísmo, isto é, de palavras vulgares, grosseiras e gírias; é tanto mais incorreta quanto mais inculta a camada social que a usa.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20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188640"/>
            <a:ext cx="7467600" cy="64087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Língua culta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É usada pelas pessoas instruídas, orienta-se pelos preceitos da gramática normativa e caracteriza-se pela correção e riqueza vocabular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Língua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culta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É usada pelas pessoas instruídas, orienta-se pelos preceitos da gramática normativa e caracteriza-se pela correção e riqueza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vocabular.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Língua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literária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É a língua culta em sua forma mais artificial, usada pelos poetas e escritores brasileiros em suas obras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7198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476672"/>
            <a:ext cx="7467600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Língua falada</a:t>
            </a:r>
          </a:p>
          <a:p>
            <a:pPr marL="0" indent="0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Utiliza apenas signos vocais, a expressão oral; é a mais comunicativa e insinuante, porque as palavras são subsidiadas pela sonoridade e inflexões da voz, pelo jogo fisionômico, gesticulação e mímica; é prolixa e evanescente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Língua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escrita</a:t>
            </a:r>
          </a:p>
          <a:p>
            <a:pPr marL="0" indent="0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É o registro formal da língua, a representação da expressão oral, utiliza-se de signos gráficos e de normas expressas; não é tão insinuante quanto a falada, mas é sóbria, exata e duradoura.</a:t>
            </a:r>
          </a:p>
          <a:p>
            <a:endParaRPr lang="pt-BR" sz="2800" dirty="0">
              <a:latin typeface="Arial" pitchFamily="34" charset="0"/>
              <a:cs typeface="Arial" pitchFamily="34" charset="0"/>
            </a:endParaRPr>
          </a:p>
          <a:p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80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Morfologia</a:t>
            </a:r>
            <a:r>
              <a:rPr lang="pt-B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pt-B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Morfologia é o estudo da estrutura das classificações das palavras, ou seja da formação delas, quais seus componentes e tipos. A morfologia estuda as palavras de maneira separada e não a inclusão das mesmas em uma frase ou período. Ela é dividida em dez classes que recebem o nome de classe de palavras ou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classes gramaticais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</a:t>
            </a:r>
            <a:br>
              <a:rPr lang="pt-BR" sz="2800" dirty="0">
                <a:latin typeface="Arial" pitchFamily="34" charset="0"/>
                <a:cs typeface="Arial" pitchFamily="34" charset="0"/>
              </a:rPr>
            </a:b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5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Substantivo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277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Dá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 nome ao objeto assumindo um gênero e número. O substantivo é o que dá nome aos seres, a fenômenos da natureza, a objetos, sentimentos, qualidades e ações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O substantivo pode ser classificado em: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Próprio: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 só ser da mesma espécie. Ex. Brasil.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Comum: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Nomeia todos os seres da mesma espécie. Ex. homem.</a:t>
            </a:r>
          </a:p>
          <a:p>
            <a:pPr marL="0" indent="0"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96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904240"/>
            <a:ext cx="7467600" cy="55697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Concreto: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Representa seres de existência real. Ex. terra.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Abstrato: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Estados, qualidades, sentimentos e ações, derivados de um conceito original. Ex. bondade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Primitivo: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Não deriva de outra palavra. Ex. casa.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Coletivo: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Representa um conjunto de seres. Ex. cardume.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31990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980728"/>
            <a:ext cx="7467600" cy="5565232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Derivado: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Criado a partir de outra palavra. Ex. livreiro.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Simples: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Formado por um só elemento. Ex. chuva.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Composto: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Formado por mais de um elemento. Ex. couve-flor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077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Adjetivo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adjetivo é uma palavra que expressa uma qualidade e sempre está acompanhado do substantivo. Ele exerce função sintática trabalhando como adjunto adnominal ou como predicativo. O adjetivo funciona como um modificador do substantivo e poderá ser adjunto adnominal (nome) ou predicativo (do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sujeito/do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objeto).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824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Adjetivo Uniforme: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Uma palavra para dois gêneros. Ex. feliz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Adjetivo Biforme: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Uma palavra para cada gênero. Ex. esperto(a)</a:t>
            </a:r>
          </a:p>
          <a:p>
            <a:pPr marL="0" indent="0" algn="just">
              <a:buNone/>
            </a:pPr>
            <a:r>
              <a:rPr lang="pt-B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Os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adjetivos podem ser classificados da seguinte </a:t>
            </a:r>
            <a:r>
              <a:rPr lang="pt-B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forma:</a:t>
            </a:r>
            <a:endParaRPr lang="pt-BR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Primitivo: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Não se deriva de outra palavra. Ex. magro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62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908720"/>
            <a:ext cx="7467600" cy="506117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Derivado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Deriva de outras palavras. Ex. bondoso;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Simples: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Formado por um só elemento. Ex. escuro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Composto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Formado por mais de um elemento. Ex. azul-claro;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Restritivo: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Particulariza dentro de um conjunto. Ex. homens brasileiros;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Explicativos: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Não particulariza no conjunto. Ex. leite branco;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Pátria: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Designa nacionalidade. Ex. britânico.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242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Artigo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2772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Palavra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precedida de um substantivo pode ser classificada em definida e indefinida. Ele também classifica número, tempo e gênero.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Definido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Individualiza um elemento e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determina 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substantivo de forma precisa.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o, a, os, as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Indefinido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Qualquer elemento num conjunto, ou seja, não há uma precisão sobre o gênero ou número do substantivo.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um, uns, uma, umas.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998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493224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Antes de numeral expressam cálculos aproximados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uns dezesseis anos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 ausência de artigo antes do substantivo serve para generaliza-lo.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Tempo é dinheiro. Pimenta é bom;</a:t>
            </a:r>
          </a:p>
          <a:p>
            <a:pPr marL="0" lv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Funciona para intensificador do substantivo.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Estava com uma raiva danada;</a:t>
            </a:r>
          </a:p>
          <a:p>
            <a:pPr marL="0" lv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Todo com artigo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= totalidade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Todo sem artigo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= qualquer.</a:t>
            </a:r>
          </a:p>
          <a:p>
            <a:pPr algn="just"/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36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Numeral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Palavra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relacionada ao substantivo que caracteriza um número e pode ser classificado em cardinal, ordinal, multiplicativo e fracionário.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Cardinal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Indica quantidade.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cinco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Ordinal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Indica posição.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segundo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Multiplicativo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Indica quantas vezes.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triplo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Fracionário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Indica parte.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dois terços.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264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b="1" dirty="0" smtClean="0"/>
              <a:t>•</a:t>
            </a:r>
            <a:r>
              <a:rPr lang="pt-BR" dirty="0"/>
              <a:t>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Numeral Adjetivo: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acompanha o substantivo.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dois carros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Numeral Substantivo: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substitui o substantivo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. Ex.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os dois bateram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fracionários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concordam com o cardinal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São numerais: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zero, ambos, par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Milhares é masculino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Coletivos: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dezena, décadas, dúzia, centena, milênio etc.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524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Pronome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2772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Classe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 palavra que acompanha um substantivo e representa as três pessoas no discurso e também exerce um parâmetro de espaço e tempo.</a:t>
            </a:r>
          </a:p>
          <a:p>
            <a:pPr marL="0" lv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Pessoais: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eu, tu, ele, nós, vós, me, te, nosso, mim;</a:t>
            </a:r>
          </a:p>
          <a:p>
            <a:pPr marL="0" lv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Demonstrativos: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este, aquele, esta, aquele, isto;</a:t>
            </a:r>
          </a:p>
          <a:p>
            <a:pPr marL="0" lv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Possessivos: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meu, teu, seu, dele, nosso, vosso, deles;</a:t>
            </a:r>
          </a:p>
          <a:p>
            <a:pPr marL="0" lv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Indefinidos: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algum, vários, muitos, tudo, cada, mais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61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b="1" dirty="0" smtClean="0"/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Relativos: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quem, que, qual, quando;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Interrogativos: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quem, quantos, que;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De tratamento: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Vossa Alteza, Vossa Excelência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Pronomes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Adjetivos: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 acompanha o substantivo.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Meu carro quebrou.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Pronomes Substantivos: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 substitui o substantivo.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Ela era a mais tímida da sala.</a:t>
            </a:r>
          </a:p>
          <a:p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9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Advérbio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688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advérbio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é invariável e modifica ou acompanha um verbo, um adjetivo ou a si mesmo. Veja mais sobre a classificação dos advérbios: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tempo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ontem, já, agora, afinal, tarde, breve, nisto, então.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lugar: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aqui, lá, fora, acima, longe, onde, detrás, além.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modo: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bem, mal, depressa, assim, melhor, como, aliás, -mente.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intensidade: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muito, pouco, tão, menos, demasiado, tanto, meio.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0079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dúvida: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talvez, acaso, provavelmente, certo, decerto, quiçá.</a:t>
            </a: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afirmação: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sim, certamente, realmente, deveras, efetivamente.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negação: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não, tampouco.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interrogação de lugar: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onde, aonde, donde?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interrogação de tempo: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quando?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interrogação de modo: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como?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De interrogação de causa: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por que?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647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Conjunção </a:t>
            </a:r>
          </a:p>
          <a:p>
            <a:pPr marL="0" indent="0" algn="just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uma palavra invariável que une duas orações ou termos parecidos.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Conjunções coordenativas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Ligam orações ou termos semelhantes da mesma oração. Divide-se em :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Aditivas: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-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Comprei pão e leite.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Adversativas: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-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Estudou, mas não passou.</a:t>
            </a:r>
          </a:p>
          <a:p>
            <a:pPr marL="0" indent="0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34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4932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Alternativas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ora...ora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-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Ora sorria, ora chorava.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Conclusivas: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portanto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-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Ela está preparada, portanto se sairá na entrevista.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Explicativas: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porque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-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Não veio porque esqueceu as chaves do carro no trabalho.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02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936104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que é Verbo</a:t>
            </a:r>
            <a:r>
              <a:rPr lang="pt-B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Verbo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é a palavra que expressa processos, ação, estado, mudança de estado, fenômeno da natureza, conveniência, desejo e existência. Desse modo, enquanto os nomes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(substantivo</a:t>
            </a:r>
            <a:r>
              <a:rPr lang="pt-BR" sz="2800" b="1">
                <a:latin typeface="Arial" pitchFamily="34" charset="0"/>
                <a:cs typeface="Arial" pitchFamily="34" charset="0"/>
              </a:rPr>
              <a:t>, </a:t>
            </a:r>
            <a:r>
              <a:rPr lang="pt-BR" sz="2800" b="1" smtClean="0">
                <a:latin typeface="Arial" pitchFamily="34" charset="0"/>
                <a:cs typeface="Arial" pitchFamily="34" charset="0"/>
              </a:rPr>
              <a:t>adjetivo</a:t>
            </a:r>
            <a:r>
              <a:rPr lang="pt-BR" sz="2800" smtClean="0">
                <a:latin typeface="Arial" pitchFamily="34" charset="0"/>
                <a:cs typeface="Arial" pitchFamily="34" charset="0"/>
              </a:rPr>
              <a:t>)indicam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propriedades estáticas dos seres, o verbo denota os seus movimentos, por isso sua característica de dinamicidade.</a:t>
            </a:r>
          </a:p>
        </p:txBody>
      </p:sp>
    </p:spTree>
    <p:extLst>
      <p:ext uri="{BB962C8B-B14F-4D97-AF65-F5344CB8AC3E}">
        <p14:creationId xmlns:p14="http://schemas.microsoft.com/office/powerpoint/2010/main" val="270221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868958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pronomes Relativos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São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aqueles que se referem a um termo anterior chamado antecedente (substantivo ou pronome) o qual substituem.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Ex.:</a:t>
            </a:r>
          </a:p>
          <a:p>
            <a:pPr marL="0" indent="0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Não conhecemos os alunos. Os alunos saíram.</a:t>
            </a:r>
          </a:p>
          <a:p>
            <a:pPr marL="0" indent="0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•	Não conhecemos os alunos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que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saíram.</a:t>
            </a:r>
          </a:p>
          <a:p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03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Reforma Ortográfica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467600" cy="52051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que muda na Língua Portuguesa?</a:t>
            </a:r>
          </a:p>
          <a:p>
            <a:pPr marL="0" indent="0" algn="just">
              <a:buNone/>
            </a:pPr>
            <a:r>
              <a:rPr lang="pt-BR" sz="2800" u="sng" dirty="0">
                <a:latin typeface="Arial" pitchFamily="34" charset="0"/>
                <a:cs typeface="Arial" pitchFamily="34" charset="0"/>
              </a:rPr>
              <a:t>A pronúncia das palavras não irá mudar, apenas a sua escrita.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Quais são as novas regras para a escrita?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As letras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k, y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w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passam a fazer parte do alfabeto.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Não se usará o acento circunflexo (^)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a) Nos ditongos “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oo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”.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Ex.: 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vôo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→ voo /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perdôo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→ perdoo /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abençôo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→ abençoo /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enjôo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→ enjoo</a:t>
            </a:r>
          </a:p>
          <a:p>
            <a:pPr marL="0" indent="0" algn="just"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97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7467600" cy="61206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) Nos hiatos “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eem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” das terceiras pessoas do plural dos verbos: crer, dar, ler e ver.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Ex.: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crêem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 → creem /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dêem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 → deem /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lêem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 → leem /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vêem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 → veem</a:t>
            </a: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Não se usará acento agudo (´):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a) Nos ditongos abertos “ei” e “oi”.</a:t>
            </a:r>
          </a:p>
          <a:p>
            <a:pPr marL="0" indent="0" algn="just">
              <a:buNone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Ex.: 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idéia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 → ideia /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jibóia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 → jiboia /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heróico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 → heroico /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jóia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 → joia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hífen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deixa de ser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usado no Exemplo:</a:t>
            </a:r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a) A segunda palavra após o hífen iniciar com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“S”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ou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“R”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, essa letra dobrará. Ou seja, quando o prefixo terminar com vogal e a segunda palavra iniciar com as letras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“R”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e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“S”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85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Retira-se o hífen e duplica-se 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letras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“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R”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ou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“S”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Ex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.: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anti-social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→ antissocial /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contra-regra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→ contrarregra</a:t>
            </a:r>
          </a:p>
          <a:p>
            <a:pPr marL="0" indent="0" algn="just">
              <a:buNone/>
            </a:pPr>
            <a:r>
              <a:rPr lang="pt-BR" sz="2800" dirty="0" err="1">
                <a:latin typeface="Arial" pitchFamily="34" charset="0"/>
                <a:cs typeface="Arial" pitchFamily="34" charset="0"/>
              </a:rPr>
              <a:t>anti-rugas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→ antirrugas / </a:t>
            </a:r>
            <a:r>
              <a:rPr lang="pt-BR" sz="2800" dirty="0" err="1">
                <a:latin typeface="Arial" pitchFamily="34" charset="0"/>
                <a:cs typeface="Arial" pitchFamily="34" charset="0"/>
              </a:rPr>
              <a:t>mini-saia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 → minissaia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 algn="r">
              <a:buNone/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FIM.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93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3983</TotalTime>
  <Words>3328</Words>
  <Application>Microsoft Office PowerPoint</Application>
  <PresentationFormat>Apresentação na tela (4:3)</PresentationFormat>
  <Paragraphs>311</Paragraphs>
  <Slides>60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60</vt:i4>
      </vt:variant>
    </vt:vector>
  </HeadingPairs>
  <TitlesOfParts>
    <vt:vector size="61" baseType="lpstr">
      <vt:lpstr>Balcão Envidraçado</vt:lpstr>
      <vt:lpstr>Curso preparatório para o concurso público de goiana  </vt:lpstr>
      <vt:lpstr> Acentuação Gráfica </vt:lpstr>
      <vt:lpstr>Apresentação do PowerPoint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Figuras de Sintaxe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Interpretação de Textos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Morfologia </vt:lpstr>
      <vt:lpstr>Substantivo </vt:lpstr>
      <vt:lpstr>Apresentação do PowerPoint</vt:lpstr>
      <vt:lpstr>Apresentação do PowerPoint</vt:lpstr>
      <vt:lpstr>Adjetivo </vt:lpstr>
      <vt:lpstr>Apresentação do PowerPoint</vt:lpstr>
      <vt:lpstr>Apresentação do PowerPoint</vt:lpstr>
      <vt:lpstr>Artigo </vt:lpstr>
      <vt:lpstr>Apresentação do PowerPoint</vt:lpstr>
      <vt:lpstr>Numeral </vt:lpstr>
      <vt:lpstr>Apresentação do PowerPoint</vt:lpstr>
      <vt:lpstr>Pronome </vt:lpstr>
      <vt:lpstr>Apresentação do PowerPoint</vt:lpstr>
      <vt:lpstr>Advérbio </vt:lpstr>
      <vt:lpstr>Apresentação do PowerPoint</vt:lpstr>
      <vt:lpstr>Apresentação do PowerPoint</vt:lpstr>
      <vt:lpstr>Apresentação do PowerPoint</vt:lpstr>
      <vt:lpstr>       O que é Verbo?</vt:lpstr>
      <vt:lpstr>pronomes Relativos</vt:lpstr>
      <vt:lpstr>Reforma Ortográfica </vt:lpstr>
      <vt:lpstr>Apresentação do PowerPoint</vt:lpstr>
      <vt:lpstr>Apresentação do PowerPoint</vt:lpstr>
    </vt:vector>
  </TitlesOfParts>
  <Company>Jorge e Família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DIREITO DO TRABALHO</dc:title>
  <dc:creator>Jorge e Família</dc:creator>
  <cp:lastModifiedBy>USUARIO</cp:lastModifiedBy>
  <cp:revision>270</cp:revision>
  <dcterms:created xsi:type="dcterms:W3CDTF">2016-04-05T00:17:42Z</dcterms:created>
  <dcterms:modified xsi:type="dcterms:W3CDTF">2019-01-10T23:27:58Z</dcterms:modified>
</cp:coreProperties>
</file>